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9933"/>
    <a:srgbClr val="351AA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 varScale="1">
        <p:scale>
          <a:sx n="77" d="100"/>
          <a:sy n="77" d="100"/>
        </p:scale>
        <p:origin x="3156" y="9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00388027638377"/>
          <c:y val="0.12674434077316826"/>
          <c:w val="0.88100658380551911"/>
          <c:h val="0.691169127960847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Sheet1!$B$21</c:f>
              <c:strCache>
                <c:ptCount val="1"/>
                <c:pt idx="0">
                  <c:v>Ｒ４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Sheet1!$C$20:$H$20</c:f>
              <c:strCache>
                <c:ptCount val="6"/>
                <c:pt idx="0">
                  <c:v>空き巣</c:v>
                </c:pt>
                <c:pt idx="1">
                  <c:v>車上ねらい</c:v>
                </c:pt>
                <c:pt idx="2">
                  <c:v>部品ねらい</c:v>
                </c:pt>
                <c:pt idx="3">
                  <c:v>オートバイ盗</c:v>
                </c:pt>
                <c:pt idx="4">
                  <c:v>自転車盗</c:v>
                </c:pt>
                <c:pt idx="5">
                  <c:v>万引き</c:v>
                </c:pt>
              </c:strCache>
            </c:strRef>
          </c:cat>
          <c:val>
            <c:numRef>
              <c:f>Sheet1!$C$21:$H$21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37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6D-4D01-B62E-5EC7B5C172CE}"/>
            </c:ext>
          </c:extLst>
        </c:ser>
        <c:ser>
          <c:idx val="1"/>
          <c:order val="1"/>
          <c:tx>
            <c:strRef>
              <c:f>Sheet1!$B$22</c:f>
              <c:strCache>
                <c:ptCount val="1"/>
                <c:pt idx="0">
                  <c:v>Ｒ５</c:v>
                </c:pt>
              </c:strCache>
            </c:strRef>
          </c:tx>
          <c:spPr>
            <a:solidFill>
              <a:srgbClr val="FB713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Sheet1!$C$20:$H$20</c:f>
              <c:strCache>
                <c:ptCount val="6"/>
                <c:pt idx="0">
                  <c:v>空き巣</c:v>
                </c:pt>
                <c:pt idx="1">
                  <c:v>車上ねらい</c:v>
                </c:pt>
                <c:pt idx="2">
                  <c:v>部品ねらい</c:v>
                </c:pt>
                <c:pt idx="3">
                  <c:v>オートバイ盗</c:v>
                </c:pt>
                <c:pt idx="4">
                  <c:v>自転車盗</c:v>
                </c:pt>
                <c:pt idx="5">
                  <c:v>万引き</c:v>
                </c:pt>
              </c:strCache>
            </c:strRef>
          </c:cat>
          <c:val>
            <c:numRef>
              <c:f>Sheet1!$C$22:$H$22</c:f>
              <c:numCache>
                <c:formatCode>General</c:formatCode>
                <c:ptCount val="6"/>
                <c:pt idx="0">
                  <c:v>12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  <c:pt idx="4">
                  <c:v>52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6D-4D01-B62E-5EC7B5C17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axId val="72885760"/>
        <c:axId val="72887296"/>
      </c:barChart>
      <c:catAx>
        <c:axId val="72885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spc="-100" baseline="0"/>
            </a:pPr>
            <a:endParaRPr lang="ja-JP"/>
          </a:p>
        </c:txPr>
        <c:crossAx val="72887296"/>
        <c:crosses val="autoZero"/>
        <c:auto val="1"/>
        <c:lblAlgn val="ctr"/>
        <c:lblOffset val="50"/>
        <c:noMultiLvlLbl val="0"/>
      </c:catAx>
      <c:valAx>
        <c:axId val="72887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728857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9077353888785965"/>
          <c:y val="0.10508161518844557"/>
          <c:w val="0.22595019025608262"/>
          <c:h val="0.14397685891089412"/>
        </c:manualLayout>
      </c:layout>
      <c:overlay val="1"/>
      <c:txPr>
        <a:bodyPr/>
        <a:lstStyle/>
        <a:p>
          <a:pPr>
            <a:defRPr sz="10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200" spc="0" baseline="0">
          <a:latin typeface="Meiryo UI" pitchFamily="50" charset="-128"/>
          <a:ea typeface="Meiryo UI" pitchFamily="50" charset="-128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84871" cy="500935"/>
          </a:xfrm>
          <a:prstGeom prst="rect">
            <a:avLst/>
          </a:prstGeom>
        </p:spPr>
        <p:txBody>
          <a:bodyPr vert="horz" lIns="96583" tIns="48291" rIns="96583" bIns="4829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2"/>
            <a:ext cx="2984871" cy="500935"/>
          </a:xfrm>
          <a:prstGeom prst="rect">
            <a:avLst/>
          </a:prstGeom>
        </p:spPr>
        <p:txBody>
          <a:bodyPr vert="horz" lIns="96583" tIns="48291" rIns="96583" bIns="48291" rtlCol="0"/>
          <a:lstStyle>
            <a:lvl1pPr algn="r">
              <a:defRPr sz="1300"/>
            </a:lvl1pPr>
          </a:lstStyle>
          <a:p>
            <a:fld id="{CFD17290-92DA-46D1-B43D-2C446724B5B8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3" tIns="48291" rIns="96583" bIns="482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0"/>
          </a:xfrm>
          <a:prstGeom prst="rect">
            <a:avLst/>
          </a:prstGeom>
        </p:spPr>
        <p:txBody>
          <a:bodyPr vert="horz" lIns="96583" tIns="48291" rIns="96583" bIns="482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40"/>
            <a:ext cx="2984871" cy="500935"/>
          </a:xfrm>
          <a:prstGeom prst="rect">
            <a:avLst/>
          </a:prstGeom>
        </p:spPr>
        <p:txBody>
          <a:bodyPr vert="horz" lIns="96583" tIns="48291" rIns="96583" bIns="4829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40"/>
            <a:ext cx="2984871" cy="500935"/>
          </a:xfrm>
          <a:prstGeom prst="rect">
            <a:avLst/>
          </a:prstGeom>
        </p:spPr>
        <p:txBody>
          <a:bodyPr vert="horz" lIns="96583" tIns="48291" rIns="96583" bIns="48291" rtlCol="0" anchor="b"/>
          <a:lstStyle>
            <a:lvl1pPr algn="r">
              <a:defRPr sz="1300"/>
            </a:lvl1pPr>
          </a:lstStyle>
          <a:p>
            <a:fld id="{D5C23F8A-086B-4E34-BC4B-8475C61A9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898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23F8A-086B-4E34-BC4B-8475C61A916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4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19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16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73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86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33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27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41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23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14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71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EE132-C82C-4112-B1BD-828832C18983}" type="datetimeFigureOut">
              <a:rPr kumimoji="1" lang="ja-JP" altLang="en-US" smtClean="0"/>
              <a:t>2024/3/16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19453-A9D4-44A2-9A41-94C2C847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02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3"/>
          <p:cNvSpPr txBox="1"/>
          <p:nvPr/>
        </p:nvSpPr>
        <p:spPr>
          <a:xfrm>
            <a:off x="262312" y="7302198"/>
            <a:ext cx="2393503" cy="135155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</a:pP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●刑法犯発生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 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         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289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(+47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件）</a:t>
            </a:r>
            <a:endParaRPr kumimoji="1"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●交通事故（人身事故）発生</a:t>
            </a: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</a:t>
            </a:r>
            <a:endParaRPr kumimoji="1"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・発生件数  　</a:t>
            </a:r>
            <a:r>
              <a:rPr kumimoji="1"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250</a:t>
            </a:r>
            <a:r>
              <a:rPr kumimoji="1" lang="ja-JP" altLang="en-US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 </a:t>
            </a:r>
            <a:r>
              <a:rPr kumimoji="1" lang="en-US" altLang="ja-JP" baseline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(+45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件）</a:t>
            </a:r>
            <a:endParaRPr kumimoji="1"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・死者数           </a:t>
            </a:r>
            <a:r>
              <a:rPr kumimoji="1"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 </a:t>
            </a:r>
            <a:r>
              <a:rPr kumimoji="1"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(+1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kumimoji="1"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・負傷者数    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326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 </a:t>
            </a:r>
            <a:r>
              <a:rPr lang="en-US" altLang="ja-JP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(+63</a:t>
            </a:r>
            <a:r>
              <a:rPr lang="ja-JP" altLang="en-US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　）は</a:t>
            </a: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kumimoji="1"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前年同月比</a:t>
            </a:r>
            <a:r>
              <a:rPr kumimoji="1"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を示す。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350630" y="920552"/>
            <a:ext cx="6192542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対角する 2 つの角を丸めた四角形 24"/>
          <p:cNvSpPr/>
          <p:nvPr/>
        </p:nvSpPr>
        <p:spPr>
          <a:xfrm>
            <a:off x="406899" y="9201472"/>
            <a:ext cx="6080004" cy="576064"/>
          </a:xfrm>
          <a:prstGeom prst="round2DiagRect">
            <a:avLst/>
          </a:prstGeom>
          <a:solidFill>
            <a:srgbClr val="FF9933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小郡警察署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℡</a:t>
            </a: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０９４２－７３－０１１０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☆　小郡警察署ホームページに各種情報を掲載中！　　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小郡警察署　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で検索を！　☆</a:t>
            </a:r>
          </a:p>
        </p:txBody>
      </p:sp>
      <p:sp>
        <p:nvSpPr>
          <p:cNvPr id="1025" name="テキスト ボックス 1024"/>
          <p:cNvSpPr txBox="1"/>
          <p:nvPr/>
        </p:nvSpPr>
        <p:spPr>
          <a:xfrm>
            <a:off x="386498" y="6740639"/>
            <a:ext cx="4818915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管内の犯罪・交通事故の発生状況</a:t>
            </a:r>
            <a:r>
              <a:rPr kumimoji="1"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（令和５年１２月末現在）</a:t>
            </a:r>
            <a:endParaRPr kumimoji="1"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50630" y="200472"/>
            <a:ext cx="6192542" cy="631017"/>
            <a:chOff x="0" y="0"/>
            <a:chExt cx="4572000" cy="361950"/>
          </a:xfrm>
        </p:grpSpPr>
        <p:sp>
          <p:nvSpPr>
            <p:cNvPr id="42" name="正方形/長方形 41"/>
            <p:cNvSpPr/>
            <p:nvPr/>
          </p:nvSpPr>
          <p:spPr>
            <a:xfrm>
              <a:off x="0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小</a:t>
              </a: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523875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郡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1028700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警</a:t>
              </a: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571624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察</a:t>
              </a: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2066923" y="9525"/>
              <a:ext cx="371475" cy="352425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3200" b="1" cap="none" spc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ea"/>
                </a:rPr>
                <a:t>署</a:t>
              </a: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2600323" y="0"/>
              <a:ext cx="371475" cy="3524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cap="none" spc="0" dirty="0">
                  <a:ln w="12700">
                    <a:noFill/>
                    <a:prstDash val="solid"/>
                  </a:ln>
                  <a:solidFill>
                    <a:schemeClr val="tx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ニ</a:t>
              </a: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124198" y="0"/>
              <a:ext cx="371475" cy="3524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cap="none" spc="0">
                  <a:ln w="12700">
                    <a:noFill/>
                    <a:prstDash val="solid"/>
                  </a:ln>
                  <a:solidFill>
                    <a:schemeClr val="tx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ュ</a:t>
              </a: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648074" y="0"/>
              <a:ext cx="371475" cy="3524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cap="none" spc="0">
                  <a:ln w="12700">
                    <a:noFill/>
                    <a:prstDash val="solid"/>
                  </a:ln>
                  <a:solidFill>
                    <a:schemeClr val="tx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ー</a:t>
              </a: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4200525" y="0"/>
              <a:ext cx="371475" cy="3524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2000" b="1" cap="none" spc="0">
                  <a:ln w="12700">
                    <a:noFill/>
                    <a:prstDash val="solid"/>
                  </a:ln>
                  <a:solidFill>
                    <a:schemeClr val="tx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ス</a:t>
              </a:r>
            </a:p>
          </p:txBody>
        </p:sp>
      </p:grpSp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36265"/>
              </p:ext>
            </p:extLst>
          </p:nvPr>
        </p:nvGraphicFramePr>
        <p:xfrm>
          <a:off x="2286260" y="7157129"/>
          <a:ext cx="4248151" cy="1638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602202" y="997260"/>
            <a:ext cx="5725766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noProof="0" dirty="0" smtClean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横</a:t>
            </a:r>
            <a:r>
              <a:rPr lang="ja-JP" altLang="en-US" sz="3200" noProof="0" dirty="0" smtClean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断</a:t>
            </a:r>
            <a:r>
              <a:rPr lang="ja-JP" altLang="en-US" sz="3200" noProof="0" dirty="0" smtClean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歩</a:t>
            </a:r>
            <a:r>
              <a:rPr lang="ja-JP" altLang="en-US" sz="3200" noProof="0" dirty="0" smtClean="0">
                <a:ln w="6350">
                  <a:solidFill>
                    <a:schemeClr val="tx1"/>
                  </a:solidFill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道</a:t>
            </a:r>
            <a:r>
              <a:rPr lang="ja-JP" altLang="en-US" sz="2800" noProof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マナーアップ</a:t>
            </a:r>
            <a:r>
              <a:rPr lang="ja-JP" altLang="en-US" sz="2800" noProof="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運動実施中</a:t>
            </a:r>
            <a:endParaRPr kumimoji="1" lang="ja-JP" alt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8000" y="1739012"/>
            <a:ext cx="5940000" cy="400110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2000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横断歩道</a:t>
            </a:r>
            <a:r>
              <a:rPr lang="ja-JP" altLang="en-US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マナーアップ</a:t>
            </a:r>
            <a:r>
              <a:rPr lang="ja-JP" altLang="en-US" sz="2000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運動とは？</a:t>
            </a:r>
            <a:r>
              <a:rPr lang="en-US" altLang="ja-JP" sz="2000" u="sng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en-US" altLang="ja-JP" sz="200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8681" y="2155384"/>
            <a:ext cx="61244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車両の運転者及び歩行者が、横断歩道及び横断歩道付近において、遵守すべき交通ルール・マナーの理解と実践を促進する啓発活動等を推進して、相互の交通安全意識を高揚させ、もって、交通事故の抑止を図ることを目的として、平成２８年から県全体で実施しているものです</a:t>
            </a:r>
            <a:r>
              <a:rPr lang="ja-JP" altLang="en-US" sz="12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。</a:t>
            </a:r>
            <a:endParaRPr lang="ja-JP" altLang="en-US" sz="12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44911" y="3488064"/>
            <a:ext cx="5940000" cy="1517264"/>
            <a:chOff x="420577" y="3569370"/>
            <a:chExt cx="5940000" cy="1517264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420577" y="3569370"/>
              <a:ext cx="5940000" cy="584775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【</a:t>
              </a:r>
              <a:r>
                <a:rPr kumimoji="1" lang="ja-JP" altLang="en-US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ドライバーの皆さんへ</a:t>
              </a:r>
              <a:r>
                <a:rPr kumimoji="1" lang="en-US" altLang="ja-JP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】</a:t>
              </a:r>
              <a:endParaRPr lang="en-US" altLang="ja-JP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endParaRP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～死亡事故が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多発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しています、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歩行者に優しい安全運転を～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30513" y="4486470"/>
              <a:ext cx="471734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・ 横断歩道では歩行者の通行を優先しましょう</a:t>
              </a:r>
              <a:endParaRPr lang="en-US" altLang="ja-JP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</a:endParaRPr>
            </a:p>
            <a:p>
              <a:pPr marL="0" marR="0" lvl="0" indent="0" algn="just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1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　</a:t>
              </a:r>
              <a:r>
                <a:rPr lang="ja-JP" altLang="en-US" sz="1100" b="1" dirty="0" smtClean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メイリオ" pitchFamily="50" charset="-128"/>
                </a:rPr>
                <a:t>  </a:t>
              </a:r>
              <a:endPara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26296" y="4154878"/>
              <a:ext cx="5662484" cy="638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・ 早め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に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ライトを点灯し、ハイビームを効果的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に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活用しましょう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</a:endParaRPr>
            </a:p>
            <a:p>
              <a:pPr marL="0" marR="0" lvl="0" indent="0" defTabSz="914400" rtl="0" eaLnBrk="1" fontAlgn="auto" latinLnBrk="0" hangingPunct="1">
                <a:lnSpc>
                  <a:spcPts val="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</a:endParaRPr>
            </a:p>
            <a:p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　</a:t>
              </a:r>
              <a:r>
                <a:rPr kumimoji="1" lang="ja-JP" altLang="en-US" sz="1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明朝" panose="02020609040205080304" pitchFamily="17" charset="-128"/>
                  <a:ea typeface="ＭＳ 明朝" panose="02020609040205080304" pitchFamily="17" charset="-128"/>
                  <a:cs typeface="メイリオ" pitchFamily="50" charset="-128"/>
                </a:rPr>
                <a:t> </a:t>
              </a:r>
              <a:endParaRPr kumimoji="1" lang="en-US" altLang="ja-JP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50630" y="5025651"/>
            <a:ext cx="6368051" cy="1653279"/>
            <a:chOff x="350630" y="4337408"/>
            <a:chExt cx="6368051" cy="1653279"/>
          </a:xfrm>
          <a:solidFill>
            <a:srgbClr val="66FF33"/>
          </a:solidFill>
        </p:grpSpPr>
        <p:sp>
          <p:nvSpPr>
            <p:cNvPr id="33" name="テキスト ボックス 32"/>
            <p:cNvSpPr txBox="1"/>
            <p:nvPr/>
          </p:nvSpPr>
          <p:spPr>
            <a:xfrm>
              <a:off x="350630" y="4337408"/>
              <a:ext cx="5940000" cy="66428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【</a:t>
              </a:r>
              <a:r>
                <a:rPr kumimoji="1" lang="ja-JP" altLang="en-US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歩行者の皆さんへ</a:t>
              </a:r>
              <a:r>
                <a:rPr kumimoji="1" lang="en-US" altLang="ja-JP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】</a:t>
              </a:r>
            </a:p>
            <a:p>
              <a:pPr marL="0" marR="0" lvl="0" indent="0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～自らの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安全を守る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交通行動を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anose="020B0604030504040204" pitchFamily="50" charset="-128"/>
                </a:rPr>
                <a:t>～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426296" y="5103344"/>
              <a:ext cx="5522984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・ 近くに横断歩道がある場所では、横断歩道を利用しましょう</a:t>
              </a:r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！</a:t>
              </a:r>
              <a:endParaRPr lang="en-US" altLang="ja-JP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</a:endParaRPr>
            </a:p>
            <a:p>
              <a:pPr lvl="0">
                <a:defRPr/>
              </a:pPr>
              <a:r>
                <a:rPr lang="ja-JP" altLang="en-US" sz="11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　</a:t>
              </a:r>
              <a:endParaRPr lang="en-US" altLang="ja-JP" sz="1100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18681" y="5498244"/>
              <a:ext cx="6300000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lvl="0" algn="just">
                <a:defRPr/>
              </a:pP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・ 夕方以降は、明るい色の服装・反射材を着用しましょう！</a:t>
              </a:r>
              <a:endParaRPr lang="en-US" altLang="ja-JP" sz="14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itchFamily="50" charset="-128"/>
              </a:endParaRPr>
            </a:p>
            <a:p>
              <a:pPr lvl="0">
                <a:defRPr/>
              </a:pPr>
              <a:r>
                <a:rPr lang="ja-JP" altLang="en-US" sz="1100" b="1" dirty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　</a:t>
              </a:r>
              <a:r>
                <a:rPr lang="ja-JP" altLang="en-US" sz="11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メイリオ" pitchFamily="50" charset="-128"/>
                </a:rPr>
                <a:t> </a:t>
              </a:r>
              <a:endParaRPr lang="en-US" altLang="ja-JP" sz="1100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20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HGS創英角ﾎﾟｯﾌﾟ体</vt:lpstr>
      <vt:lpstr>Meiryo UI</vt:lpstr>
      <vt:lpstr>ＭＳ Ｐゴシック</vt:lpstr>
      <vt:lpstr>ＭＳ ゴシック</vt:lpstr>
      <vt:lpstr>ＭＳ 明朝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2022-06-30T04:35:57Z</dcterms:created>
  <dcterms:modified xsi:type="dcterms:W3CDTF">2024-03-16T03:48:16Z</dcterms:modified>
</cp:coreProperties>
</file>