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6858000" cy="9906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9933"/>
    <a:srgbClr val="351AA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p:cViewPr varScale="1">
        <p:scale>
          <a:sx n="77" d="100"/>
          <a:sy n="77" d="100"/>
        </p:scale>
        <p:origin x="3156" y="9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Sheet1!$B$21</c:f>
              <c:strCache>
                <c:ptCount val="1"/>
                <c:pt idx="0">
                  <c:v>Ｒ５</c:v>
                </c:pt>
              </c:strCache>
            </c:strRef>
          </c:tx>
          <c:spPr>
            <a:solidFill>
              <a:schemeClr val="accent1"/>
            </a:solidFill>
          </c:spPr>
          <c:invertIfNegative val="0"/>
          <c:dLbls>
            <c:spPr>
              <a:noFill/>
              <a:ln>
                <a:noFill/>
              </a:ln>
              <a:effectLst/>
            </c:spPr>
            <c:txPr>
              <a:bodyPr/>
              <a:lstStyle/>
              <a:p>
                <a:pPr>
                  <a:defRPr sz="10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Sheet1!$C$20:$H$20</c:f>
              <c:strCache>
                <c:ptCount val="6"/>
                <c:pt idx="0">
                  <c:v>空き巣</c:v>
                </c:pt>
                <c:pt idx="1">
                  <c:v>車上ねらい</c:v>
                </c:pt>
                <c:pt idx="2">
                  <c:v>部品ねらい</c:v>
                </c:pt>
                <c:pt idx="3">
                  <c:v>オートバイ盗</c:v>
                </c:pt>
                <c:pt idx="4">
                  <c:v>自転車盗</c:v>
                </c:pt>
                <c:pt idx="5">
                  <c:v>万引き</c:v>
                </c:pt>
              </c:strCache>
            </c:strRef>
          </c:cat>
          <c:val>
            <c:numRef>
              <c:f>Sheet1!$C$21:$H$21</c:f>
              <c:numCache>
                <c:formatCode>General</c:formatCode>
                <c:ptCount val="6"/>
                <c:pt idx="0">
                  <c:v>2</c:v>
                </c:pt>
                <c:pt idx="1">
                  <c:v>0</c:v>
                </c:pt>
                <c:pt idx="2">
                  <c:v>0</c:v>
                </c:pt>
                <c:pt idx="3">
                  <c:v>0</c:v>
                </c:pt>
                <c:pt idx="4">
                  <c:v>3</c:v>
                </c:pt>
                <c:pt idx="5">
                  <c:v>5</c:v>
                </c:pt>
              </c:numCache>
            </c:numRef>
          </c:val>
          <c:extLst>
            <c:ext xmlns:c16="http://schemas.microsoft.com/office/drawing/2014/chart" uri="{C3380CC4-5D6E-409C-BE32-E72D297353CC}">
              <c16:uniqueId val="{00000000-53BB-49FC-AF01-3D413A02C4DB}"/>
            </c:ext>
          </c:extLst>
        </c:ser>
        <c:ser>
          <c:idx val="1"/>
          <c:order val="1"/>
          <c:tx>
            <c:strRef>
              <c:f>Sheet1!$B$22</c:f>
              <c:strCache>
                <c:ptCount val="1"/>
                <c:pt idx="0">
                  <c:v>Ｒ６</c:v>
                </c:pt>
              </c:strCache>
            </c:strRef>
          </c:tx>
          <c:spPr>
            <a:solidFill>
              <a:srgbClr val="FB7133"/>
            </a:solidFill>
          </c:spPr>
          <c:invertIfNegative val="0"/>
          <c:dLbls>
            <c:spPr>
              <a:noFill/>
              <a:ln>
                <a:noFill/>
              </a:ln>
              <a:effectLst/>
            </c:spPr>
            <c:txPr>
              <a:bodyPr/>
              <a:lstStyle/>
              <a:p>
                <a:pPr>
                  <a:defRPr sz="1000" baseline="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Sheet1!$C$20:$H$20</c:f>
              <c:strCache>
                <c:ptCount val="6"/>
                <c:pt idx="0">
                  <c:v>空き巣</c:v>
                </c:pt>
                <c:pt idx="1">
                  <c:v>車上ねらい</c:v>
                </c:pt>
                <c:pt idx="2">
                  <c:v>部品ねらい</c:v>
                </c:pt>
                <c:pt idx="3">
                  <c:v>オートバイ盗</c:v>
                </c:pt>
                <c:pt idx="4">
                  <c:v>自転車盗</c:v>
                </c:pt>
                <c:pt idx="5">
                  <c:v>万引き</c:v>
                </c:pt>
              </c:strCache>
            </c:strRef>
          </c:cat>
          <c:val>
            <c:numRef>
              <c:f>Sheet1!$C$22:$H$22</c:f>
              <c:numCache>
                <c:formatCode>General</c:formatCode>
                <c:ptCount val="6"/>
                <c:pt idx="0">
                  <c:v>1</c:v>
                </c:pt>
                <c:pt idx="1">
                  <c:v>0</c:v>
                </c:pt>
                <c:pt idx="2">
                  <c:v>0</c:v>
                </c:pt>
                <c:pt idx="3">
                  <c:v>1</c:v>
                </c:pt>
                <c:pt idx="4">
                  <c:v>3</c:v>
                </c:pt>
                <c:pt idx="5">
                  <c:v>4</c:v>
                </c:pt>
              </c:numCache>
            </c:numRef>
          </c:val>
          <c:extLst>
            <c:ext xmlns:c16="http://schemas.microsoft.com/office/drawing/2014/chart" uri="{C3380CC4-5D6E-409C-BE32-E72D297353CC}">
              <c16:uniqueId val="{00000001-53BB-49FC-AF01-3D413A02C4DB}"/>
            </c:ext>
          </c:extLst>
        </c:ser>
        <c:dLbls>
          <c:showLegendKey val="0"/>
          <c:showVal val="0"/>
          <c:showCatName val="0"/>
          <c:showSerName val="0"/>
          <c:showPercent val="0"/>
          <c:showBubbleSize val="0"/>
        </c:dLbls>
        <c:gapWidth val="180"/>
        <c:axId val="72885760"/>
        <c:axId val="72887296"/>
      </c:barChart>
      <c:catAx>
        <c:axId val="72885760"/>
        <c:scaling>
          <c:orientation val="minMax"/>
        </c:scaling>
        <c:delete val="0"/>
        <c:axPos val="b"/>
        <c:numFmt formatCode="General" sourceLinked="0"/>
        <c:majorTickMark val="out"/>
        <c:minorTickMark val="none"/>
        <c:tickLblPos val="nextTo"/>
        <c:txPr>
          <a:bodyPr/>
          <a:lstStyle/>
          <a:p>
            <a:pPr>
              <a:defRPr sz="1000" spc="-100" baseline="0"/>
            </a:pPr>
            <a:endParaRPr lang="ja-JP"/>
          </a:p>
        </c:txPr>
        <c:crossAx val="72887296"/>
        <c:crosses val="autoZero"/>
        <c:auto val="1"/>
        <c:lblAlgn val="ctr"/>
        <c:lblOffset val="50"/>
        <c:noMultiLvlLbl val="0"/>
      </c:catAx>
      <c:valAx>
        <c:axId val="72887296"/>
        <c:scaling>
          <c:orientation val="minMax"/>
        </c:scaling>
        <c:delete val="0"/>
        <c:axPos val="l"/>
        <c:majorGridlines/>
        <c:numFmt formatCode="General" sourceLinked="1"/>
        <c:majorTickMark val="out"/>
        <c:minorTickMark val="none"/>
        <c:tickLblPos val="nextTo"/>
        <c:txPr>
          <a:bodyPr/>
          <a:lstStyle/>
          <a:p>
            <a:pPr>
              <a:defRPr sz="1000"/>
            </a:pPr>
            <a:endParaRPr lang="ja-JP"/>
          </a:p>
        </c:txPr>
        <c:crossAx val="72885760"/>
        <c:crosses val="autoZero"/>
        <c:crossBetween val="between"/>
      </c:valAx>
    </c:plotArea>
    <c:legend>
      <c:legendPos val="t"/>
      <c:layout>
        <c:manualLayout>
          <c:xMode val="edge"/>
          <c:yMode val="edge"/>
          <c:x val="0.39077353888785965"/>
          <c:y val="0.10508161518844557"/>
          <c:w val="0.22595019025608262"/>
          <c:h val="0.14397685891089412"/>
        </c:manualLayout>
      </c:layout>
      <c:overlay val="1"/>
      <c:txPr>
        <a:bodyPr/>
        <a:lstStyle/>
        <a:p>
          <a:pPr>
            <a:defRPr sz="1000"/>
          </a:pPr>
          <a:endParaRPr lang="ja-JP"/>
        </a:p>
      </c:txPr>
    </c:legend>
    <c:plotVisOnly val="1"/>
    <c:dispBlanksAs val="gap"/>
    <c:showDLblsOverMax val="0"/>
  </c:chart>
  <c:txPr>
    <a:bodyPr/>
    <a:lstStyle/>
    <a:p>
      <a:pPr>
        <a:defRPr sz="1200" spc="0" baseline="0">
          <a:latin typeface="Meiryo UI" pitchFamily="50" charset="-128"/>
          <a:ea typeface="Meiryo UI" pitchFamily="50" charset="-128"/>
        </a:defRPr>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84871" cy="500935"/>
          </a:xfrm>
          <a:prstGeom prst="rect">
            <a:avLst/>
          </a:prstGeom>
        </p:spPr>
        <p:txBody>
          <a:bodyPr vert="horz" lIns="96583" tIns="48291" rIns="96583" bIns="48291"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700" y="2"/>
            <a:ext cx="2984871" cy="500935"/>
          </a:xfrm>
          <a:prstGeom prst="rect">
            <a:avLst/>
          </a:prstGeom>
        </p:spPr>
        <p:txBody>
          <a:bodyPr vert="horz" lIns="96583" tIns="48291" rIns="96583" bIns="48291" rtlCol="0"/>
          <a:lstStyle>
            <a:lvl1pPr algn="r">
              <a:defRPr sz="1300"/>
            </a:lvl1pPr>
          </a:lstStyle>
          <a:p>
            <a:fld id="{CFD17290-92DA-46D1-B43D-2C446724B5B8}" type="datetimeFigureOut">
              <a:rPr kumimoji="1" lang="ja-JP" altLang="en-US" smtClean="0"/>
              <a:t>2024/3/16</a:t>
            </a:fld>
            <a:endParaRPr kumimoji="1" lang="ja-JP" altLang="en-US"/>
          </a:p>
        </p:txBody>
      </p:sp>
      <p:sp>
        <p:nvSpPr>
          <p:cNvPr id="4" name="スライド イメージ プレースホルダー 3"/>
          <p:cNvSpPr>
            <a:spLocks noGrp="1" noRot="1" noChangeAspect="1"/>
          </p:cNvSpPr>
          <p:nvPr>
            <p:ph type="sldImg" idx="2"/>
          </p:nvPr>
        </p:nvSpPr>
        <p:spPr>
          <a:xfrm>
            <a:off x="2143125" y="750888"/>
            <a:ext cx="2601913" cy="3757612"/>
          </a:xfrm>
          <a:prstGeom prst="rect">
            <a:avLst/>
          </a:prstGeom>
          <a:noFill/>
          <a:ln w="12700">
            <a:solidFill>
              <a:prstClr val="black"/>
            </a:solidFill>
          </a:ln>
        </p:spPr>
        <p:txBody>
          <a:bodyPr vert="horz" lIns="96583" tIns="48291" rIns="96583" bIns="48291" rtlCol="0" anchor="ctr"/>
          <a:lstStyle/>
          <a:p>
            <a:endParaRPr lang="ja-JP" altLang="en-US"/>
          </a:p>
        </p:txBody>
      </p:sp>
      <p:sp>
        <p:nvSpPr>
          <p:cNvPr id="5" name="ノート プレースホルダー 4"/>
          <p:cNvSpPr>
            <a:spLocks noGrp="1"/>
          </p:cNvSpPr>
          <p:nvPr>
            <p:ph type="body" sz="quarter" idx="3"/>
          </p:nvPr>
        </p:nvSpPr>
        <p:spPr>
          <a:xfrm>
            <a:off x="688817" y="4758890"/>
            <a:ext cx="5510530" cy="4508420"/>
          </a:xfrm>
          <a:prstGeom prst="rect">
            <a:avLst/>
          </a:prstGeom>
        </p:spPr>
        <p:txBody>
          <a:bodyPr vert="horz" lIns="96583" tIns="48291" rIns="96583" bIns="482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516040"/>
            <a:ext cx="2984871" cy="500935"/>
          </a:xfrm>
          <a:prstGeom prst="rect">
            <a:avLst/>
          </a:prstGeom>
        </p:spPr>
        <p:txBody>
          <a:bodyPr vert="horz" lIns="96583" tIns="48291" rIns="96583" bIns="4829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700" y="9516040"/>
            <a:ext cx="2984871" cy="500935"/>
          </a:xfrm>
          <a:prstGeom prst="rect">
            <a:avLst/>
          </a:prstGeom>
        </p:spPr>
        <p:txBody>
          <a:bodyPr vert="horz" lIns="96583" tIns="48291" rIns="96583" bIns="48291" rtlCol="0" anchor="b"/>
          <a:lstStyle>
            <a:lvl1pPr algn="r">
              <a:defRPr sz="1300"/>
            </a:lvl1pPr>
          </a:lstStyle>
          <a:p>
            <a:fld id="{D5C23F8A-086B-4E34-BC4B-8475C61A916C}" type="slidenum">
              <a:rPr kumimoji="1" lang="ja-JP" altLang="en-US" smtClean="0"/>
              <a:t>‹#›</a:t>
            </a:fld>
            <a:endParaRPr kumimoji="1" lang="ja-JP" altLang="en-US"/>
          </a:p>
        </p:txBody>
      </p:sp>
    </p:spTree>
    <p:extLst>
      <p:ext uri="{BB962C8B-B14F-4D97-AF65-F5344CB8AC3E}">
        <p14:creationId xmlns:p14="http://schemas.microsoft.com/office/powerpoint/2010/main" val="21448989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C23F8A-086B-4E34-BC4B-8475C61A916C}" type="slidenum">
              <a:rPr kumimoji="1" lang="ja-JP" altLang="en-US" smtClean="0"/>
              <a:t>1</a:t>
            </a:fld>
            <a:endParaRPr kumimoji="1" lang="ja-JP" altLang="en-US"/>
          </a:p>
        </p:txBody>
      </p:sp>
    </p:spTree>
    <p:extLst>
      <p:ext uri="{BB962C8B-B14F-4D97-AF65-F5344CB8AC3E}">
        <p14:creationId xmlns:p14="http://schemas.microsoft.com/office/powerpoint/2010/main" val="3739346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4141191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357316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3621736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429286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38247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333433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4100272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1251413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3972234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427414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30EE132-C82C-4112-B1BD-828832C18983}" type="datetimeFigureOut">
              <a:rPr kumimoji="1" lang="ja-JP" altLang="en-US" smtClean="0"/>
              <a:t>2024/3/16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247271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30EE132-C82C-4112-B1BD-828832C18983}" type="datetimeFigureOut">
              <a:rPr kumimoji="1" lang="ja-JP" altLang="en-US" smtClean="0"/>
              <a:t>2024/3/16</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60D19453-A9D4-44A2-9A41-94C2C847A4C4}" type="slidenum">
              <a:rPr kumimoji="1" lang="ja-JP" altLang="en-US" smtClean="0"/>
              <a:t>‹#›</a:t>
            </a:fld>
            <a:endParaRPr kumimoji="1" lang="ja-JP" altLang="en-US"/>
          </a:p>
        </p:txBody>
      </p:sp>
    </p:spTree>
    <p:extLst>
      <p:ext uri="{BB962C8B-B14F-4D97-AF65-F5344CB8AC3E}">
        <p14:creationId xmlns:p14="http://schemas.microsoft.com/office/powerpoint/2010/main" val="3170027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3"/>
          <p:cNvSpPr txBox="1"/>
          <p:nvPr/>
        </p:nvSpPr>
        <p:spPr>
          <a:xfrm>
            <a:off x="262312" y="7302198"/>
            <a:ext cx="2393503" cy="135155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600"/>
              </a:lnSpc>
            </a:pPr>
            <a:r>
              <a:rPr lang="ja-JP" altLang="en-US" dirty="0">
                <a:latin typeface="Meiryo UI" pitchFamily="50" charset="-128"/>
                <a:ea typeface="Meiryo UI" pitchFamily="50" charset="-128"/>
                <a:cs typeface="Meiryo UI" pitchFamily="50" charset="-128"/>
              </a:rPr>
              <a:t>●刑法犯発生</a:t>
            </a:r>
            <a:r>
              <a:rPr lang="ja-JP" altLang="en-US" dirty="0" smtClean="0">
                <a:latin typeface="Meiryo UI" pitchFamily="50" charset="-128"/>
                <a:ea typeface="Meiryo UI" pitchFamily="50" charset="-128"/>
                <a:cs typeface="Meiryo UI" pitchFamily="50" charset="-128"/>
              </a:rPr>
              <a:t>状況 </a:t>
            </a:r>
            <a:endParaRPr lang="en-US" altLang="ja-JP" dirty="0" smtClean="0">
              <a:latin typeface="Meiryo UI" pitchFamily="50" charset="-128"/>
              <a:ea typeface="Meiryo UI" pitchFamily="50" charset="-128"/>
              <a:cs typeface="Meiryo UI" pitchFamily="50" charset="-128"/>
            </a:endParaRPr>
          </a:p>
          <a:p>
            <a:pPr>
              <a:lnSpc>
                <a:spcPts val="16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17</a:t>
            </a:r>
            <a:r>
              <a:rPr lang="ja-JP" altLang="en-US" dirty="0" smtClean="0">
                <a:latin typeface="Meiryo UI" pitchFamily="50" charset="-128"/>
                <a:ea typeface="Meiryo UI" pitchFamily="50" charset="-128"/>
                <a:cs typeface="Meiryo UI" pitchFamily="50" charset="-128"/>
              </a:rPr>
              <a:t>件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－３件）</a:t>
            </a:r>
            <a:endParaRPr kumimoji="1" lang="en-US" altLang="ja-JP" dirty="0" smtClean="0">
              <a:latin typeface="Meiryo UI" pitchFamily="50" charset="-128"/>
              <a:ea typeface="Meiryo UI" pitchFamily="50" charset="-128"/>
              <a:cs typeface="Meiryo UI" pitchFamily="50" charset="-128"/>
            </a:endParaRPr>
          </a:p>
          <a:p>
            <a:pPr>
              <a:lnSpc>
                <a:spcPts val="1600"/>
              </a:lnSpc>
            </a:pPr>
            <a:r>
              <a:rPr kumimoji="1" lang="ja-JP" altLang="en-US" dirty="0" smtClean="0">
                <a:latin typeface="Meiryo UI" pitchFamily="50" charset="-128"/>
                <a:ea typeface="Meiryo UI" pitchFamily="50" charset="-128"/>
                <a:cs typeface="Meiryo UI" pitchFamily="50" charset="-128"/>
              </a:rPr>
              <a:t>●交通事故（人身事故）発生</a:t>
            </a:r>
            <a:r>
              <a:rPr kumimoji="1" lang="ja-JP" altLang="en-US" dirty="0">
                <a:latin typeface="Meiryo UI" pitchFamily="50" charset="-128"/>
                <a:ea typeface="Meiryo UI" pitchFamily="50" charset="-128"/>
                <a:cs typeface="Meiryo UI" pitchFamily="50" charset="-128"/>
              </a:rPr>
              <a:t>状況</a:t>
            </a:r>
            <a:endParaRPr kumimoji="1" lang="en-US" altLang="ja-JP" dirty="0">
              <a:latin typeface="Meiryo UI" pitchFamily="50" charset="-128"/>
              <a:ea typeface="Meiryo UI" pitchFamily="50" charset="-128"/>
              <a:cs typeface="Meiryo UI" pitchFamily="50" charset="-128"/>
            </a:endParaRPr>
          </a:p>
          <a:p>
            <a:pPr>
              <a:lnSpc>
                <a:spcPts val="16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r>
              <a:rPr kumimoji="1" lang="ja-JP" altLang="en-US" dirty="0" smtClean="0">
                <a:latin typeface="Meiryo UI" pitchFamily="50" charset="-128"/>
                <a:ea typeface="Meiryo UI" pitchFamily="50" charset="-128"/>
                <a:cs typeface="Meiryo UI" pitchFamily="50" charset="-128"/>
              </a:rPr>
              <a:t>・発生件数  　  </a:t>
            </a:r>
            <a:r>
              <a:rPr kumimoji="1" lang="en-US" altLang="ja-JP" dirty="0" smtClean="0">
                <a:latin typeface="Meiryo UI" pitchFamily="50" charset="-128"/>
                <a:ea typeface="Meiryo UI" pitchFamily="50" charset="-128"/>
                <a:cs typeface="Meiryo UI" pitchFamily="50" charset="-128"/>
              </a:rPr>
              <a:t>27</a:t>
            </a:r>
            <a:r>
              <a:rPr kumimoji="1" lang="ja-JP" altLang="en-US" baseline="0" dirty="0" smtClean="0">
                <a:latin typeface="Meiryo UI" pitchFamily="50" charset="-128"/>
                <a:ea typeface="Meiryo UI" pitchFamily="50" charset="-128"/>
                <a:cs typeface="Meiryo UI" pitchFamily="50" charset="-128"/>
              </a:rPr>
              <a:t>件 </a:t>
            </a:r>
            <a:r>
              <a:rPr kumimoji="1" lang="en-US" altLang="ja-JP" baseline="0" dirty="0" smtClean="0">
                <a:latin typeface="Meiryo UI" pitchFamily="50" charset="-128"/>
                <a:ea typeface="Meiryo UI" pitchFamily="50" charset="-128"/>
                <a:cs typeface="Meiryo UI" pitchFamily="50" charset="-128"/>
              </a:rPr>
              <a:t>(</a:t>
            </a:r>
            <a:r>
              <a:rPr kumimoji="1" lang="ja-JP" altLang="en-US" baseline="0" dirty="0" smtClean="0">
                <a:latin typeface="Meiryo UI" pitchFamily="50" charset="-128"/>
                <a:ea typeface="Meiryo UI" pitchFamily="50" charset="-128"/>
                <a:cs typeface="Meiryo UI" pitchFamily="50" charset="-128"/>
              </a:rPr>
              <a:t>－ </a:t>
            </a:r>
            <a:r>
              <a:rPr kumimoji="1" lang="en-US" altLang="ja-JP" baseline="0" dirty="0" smtClean="0">
                <a:latin typeface="Meiryo UI" pitchFamily="50" charset="-128"/>
                <a:ea typeface="Meiryo UI" pitchFamily="50" charset="-128"/>
                <a:cs typeface="Meiryo UI" pitchFamily="50" charset="-128"/>
              </a:rPr>
              <a:t>6</a:t>
            </a:r>
            <a:r>
              <a:rPr kumimoji="1" lang="ja-JP" altLang="en-US" dirty="0" smtClean="0">
                <a:latin typeface="Meiryo UI" pitchFamily="50" charset="-128"/>
                <a:ea typeface="Meiryo UI" pitchFamily="50" charset="-128"/>
                <a:cs typeface="Meiryo UI" pitchFamily="50" charset="-128"/>
              </a:rPr>
              <a:t>件）</a:t>
            </a:r>
            <a:endParaRPr kumimoji="1" lang="en-US" altLang="ja-JP" dirty="0">
              <a:latin typeface="Meiryo UI" pitchFamily="50" charset="-128"/>
              <a:ea typeface="Meiryo UI" pitchFamily="50" charset="-128"/>
              <a:cs typeface="Meiryo UI" pitchFamily="50" charset="-128"/>
            </a:endParaRPr>
          </a:p>
          <a:p>
            <a:pPr>
              <a:lnSpc>
                <a:spcPts val="1600"/>
              </a:lnSpc>
            </a:pPr>
            <a:r>
              <a:rPr kumimoji="1" lang="ja-JP" altLang="en-US" dirty="0">
                <a:latin typeface="Meiryo UI" pitchFamily="50" charset="-128"/>
                <a:ea typeface="Meiryo UI" pitchFamily="50" charset="-128"/>
                <a:cs typeface="Meiryo UI" pitchFamily="50" charset="-128"/>
              </a:rPr>
              <a:t>　</a:t>
            </a:r>
            <a:r>
              <a:rPr kumimoji="1" lang="ja-JP" altLang="en-US" dirty="0" smtClean="0">
                <a:latin typeface="Meiryo UI" pitchFamily="50" charset="-128"/>
                <a:ea typeface="Meiryo UI" pitchFamily="50" charset="-128"/>
                <a:cs typeface="Meiryo UI" pitchFamily="50" charset="-128"/>
              </a:rPr>
              <a:t>   ・死者数           </a:t>
            </a:r>
            <a:r>
              <a:rPr kumimoji="1" lang="en-US" altLang="ja-JP" dirty="0" smtClean="0">
                <a:latin typeface="Meiryo UI" pitchFamily="50" charset="-128"/>
                <a:ea typeface="Meiryo UI" pitchFamily="50" charset="-128"/>
                <a:cs typeface="Meiryo UI" pitchFamily="50" charset="-128"/>
              </a:rPr>
              <a:t>0</a:t>
            </a:r>
            <a:r>
              <a:rPr kumimoji="1" lang="ja-JP" altLang="en-US" dirty="0" smtClean="0">
                <a:latin typeface="Meiryo UI" pitchFamily="50" charset="-128"/>
                <a:ea typeface="Meiryo UI" pitchFamily="50" charset="-128"/>
                <a:cs typeface="Meiryo UI" pitchFamily="50" charset="-128"/>
              </a:rPr>
              <a:t>名 </a:t>
            </a:r>
            <a:r>
              <a:rPr kumimoji="1" lang="en-US" altLang="ja-JP" dirty="0" smtClean="0">
                <a:latin typeface="Meiryo UI" pitchFamily="50" charset="-128"/>
                <a:ea typeface="Meiryo UI" pitchFamily="50" charset="-128"/>
                <a:cs typeface="Meiryo UI" pitchFamily="50" charset="-128"/>
              </a:rPr>
              <a:t>(± 0</a:t>
            </a:r>
            <a:r>
              <a:rPr kumimoji="1" lang="ja-JP" altLang="en-US" dirty="0" smtClean="0">
                <a:latin typeface="Meiryo UI" pitchFamily="50" charset="-128"/>
                <a:ea typeface="Meiryo UI" pitchFamily="50" charset="-128"/>
                <a:cs typeface="Meiryo UI" pitchFamily="50" charset="-128"/>
              </a:rPr>
              <a:t>名</a:t>
            </a:r>
            <a:r>
              <a:rPr lang="ja-JP" altLang="en-US" dirty="0" smtClean="0">
                <a:latin typeface="Meiryo UI" pitchFamily="50" charset="-128"/>
                <a:ea typeface="Meiryo UI" pitchFamily="50" charset="-128"/>
                <a:cs typeface="Meiryo UI" pitchFamily="50" charset="-128"/>
              </a:rPr>
              <a:t>）</a:t>
            </a:r>
            <a:endParaRPr kumimoji="1" lang="en-US" altLang="ja-JP" dirty="0">
              <a:latin typeface="Meiryo UI" pitchFamily="50" charset="-128"/>
              <a:ea typeface="Meiryo UI" pitchFamily="50" charset="-128"/>
              <a:cs typeface="Meiryo UI" pitchFamily="50" charset="-128"/>
            </a:endParaRPr>
          </a:p>
          <a:p>
            <a:pPr>
              <a:lnSpc>
                <a:spcPts val="1600"/>
              </a:lnSpc>
            </a:pPr>
            <a:r>
              <a:rPr kumimoji="1" lang="ja-JP" altLang="en-US" dirty="0">
                <a:latin typeface="Meiryo UI" pitchFamily="50" charset="-128"/>
                <a:ea typeface="Meiryo UI" pitchFamily="50" charset="-128"/>
                <a:cs typeface="Meiryo UI" pitchFamily="50" charset="-128"/>
              </a:rPr>
              <a:t>　</a:t>
            </a:r>
            <a:r>
              <a:rPr kumimoji="1" lang="ja-JP" altLang="en-US"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・負傷者数      </a:t>
            </a:r>
            <a:r>
              <a:rPr lang="en-US" altLang="ja-JP" dirty="0" smtClean="0">
                <a:latin typeface="Meiryo UI" pitchFamily="50" charset="-128"/>
                <a:ea typeface="Meiryo UI" pitchFamily="50" charset="-128"/>
                <a:cs typeface="Meiryo UI" pitchFamily="50" charset="-128"/>
              </a:rPr>
              <a:t>38</a:t>
            </a:r>
            <a:r>
              <a:rPr lang="ja-JP" altLang="en-US" dirty="0" smtClean="0">
                <a:latin typeface="Meiryo UI" pitchFamily="50" charset="-128"/>
                <a:ea typeface="Meiryo UI" pitchFamily="50" charset="-128"/>
                <a:cs typeface="Meiryo UI" pitchFamily="50" charset="-128"/>
              </a:rPr>
              <a:t>名 </a:t>
            </a:r>
            <a:r>
              <a:rPr lang="en-US" altLang="ja-JP" dirty="0" smtClean="0">
                <a:latin typeface="Meiryo UI" pitchFamily="50" charset="-128"/>
                <a:ea typeface="Meiryo UI" pitchFamily="50" charset="-128"/>
                <a:cs typeface="Meiryo UI" pitchFamily="50" charset="-128"/>
              </a:rPr>
              <a:t>(</a:t>
            </a:r>
            <a:r>
              <a:rPr lang="en-US" altLang="ja-JP" dirty="0">
                <a:latin typeface="Meiryo UI" pitchFamily="50" charset="-128"/>
                <a:ea typeface="Meiryo UI" pitchFamily="50" charset="-128"/>
                <a:cs typeface="Meiryo UI" pitchFamily="50" charset="-128"/>
              </a:rPr>
              <a:t>±</a:t>
            </a:r>
            <a:r>
              <a:rPr lang="en-US" altLang="ja-JP" dirty="0" smtClean="0">
                <a:latin typeface="Meiryo UI" pitchFamily="50" charset="-128"/>
                <a:ea typeface="Meiryo UI" pitchFamily="50" charset="-128"/>
                <a:cs typeface="Meiryo UI" pitchFamily="50" charset="-128"/>
              </a:rPr>
              <a:t> 0</a:t>
            </a:r>
            <a:r>
              <a:rPr lang="ja-JP" altLang="en-US" dirty="0" smtClean="0">
                <a:latin typeface="Meiryo UI" pitchFamily="50" charset="-128"/>
                <a:ea typeface="Meiryo UI" pitchFamily="50" charset="-128"/>
                <a:cs typeface="Meiryo UI" pitchFamily="50" charset="-128"/>
              </a:rPr>
              <a:t>名）</a:t>
            </a:r>
            <a:endParaRPr lang="en-US" altLang="ja-JP" dirty="0" smtClean="0">
              <a:latin typeface="Meiryo UI" pitchFamily="50" charset="-128"/>
              <a:ea typeface="Meiryo UI" pitchFamily="50" charset="-128"/>
              <a:cs typeface="Meiryo UI" pitchFamily="50" charset="-128"/>
            </a:endParaRPr>
          </a:p>
          <a:p>
            <a:pPr>
              <a:lnSpc>
                <a:spcPts val="1600"/>
              </a:lnSpc>
            </a:pPr>
            <a:r>
              <a:rPr kumimoji="1" lang="en-US" altLang="ja-JP" dirty="0" smtClean="0">
                <a:latin typeface="Meiryo UI" pitchFamily="50" charset="-128"/>
                <a:ea typeface="Meiryo UI" pitchFamily="50" charset="-128"/>
                <a:cs typeface="Meiryo UI" pitchFamily="50" charset="-128"/>
              </a:rPr>
              <a:t>※</a:t>
            </a:r>
            <a:r>
              <a:rPr kumimoji="1" lang="ja-JP" altLang="en-US" dirty="0" smtClean="0">
                <a:latin typeface="Meiryo UI" pitchFamily="50" charset="-128"/>
                <a:ea typeface="Meiryo UI" pitchFamily="50" charset="-128"/>
                <a:cs typeface="Meiryo UI" pitchFamily="50" charset="-128"/>
              </a:rPr>
              <a:t>（　）は</a:t>
            </a:r>
            <a:r>
              <a:rPr kumimoji="1" lang="ja-JP" altLang="en-US" dirty="0">
                <a:latin typeface="Meiryo UI" pitchFamily="50" charset="-128"/>
                <a:ea typeface="Meiryo UI" pitchFamily="50" charset="-128"/>
                <a:cs typeface="Meiryo UI" pitchFamily="50" charset="-128"/>
              </a:rPr>
              <a:t>、</a:t>
            </a:r>
            <a:r>
              <a:rPr kumimoji="1" lang="ja-JP" altLang="en-US" dirty="0" smtClean="0">
                <a:latin typeface="Meiryo UI" pitchFamily="50" charset="-128"/>
                <a:ea typeface="Meiryo UI" pitchFamily="50" charset="-128"/>
                <a:cs typeface="Meiryo UI" pitchFamily="50" charset="-128"/>
              </a:rPr>
              <a:t>前年同月比</a:t>
            </a:r>
            <a:r>
              <a:rPr kumimoji="1" lang="ja-JP" altLang="en-US" dirty="0">
                <a:latin typeface="Meiryo UI" pitchFamily="50" charset="-128"/>
                <a:ea typeface="Meiryo UI" pitchFamily="50" charset="-128"/>
                <a:cs typeface="Meiryo UI" pitchFamily="50" charset="-128"/>
              </a:rPr>
              <a:t>を示す。</a:t>
            </a:r>
          </a:p>
        </p:txBody>
      </p:sp>
      <p:cxnSp>
        <p:nvCxnSpPr>
          <p:cNvPr id="19" name="直線コネクタ 18"/>
          <p:cNvCxnSpPr/>
          <p:nvPr/>
        </p:nvCxnSpPr>
        <p:spPr>
          <a:xfrm>
            <a:off x="350630" y="920552"/>
            <a:ext cx="6192542"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対角する 2 つの角を丸めた四角形 24"/>
          <p:cNvSpPr/>
          <p:nvPr/>
        </p:nvSpPr>
        <p:spPr>
          <a:xfrm>
            <a:off x="406899" y="9201472"/>
            <a:ext cx="6080004" cy="576064"/>
          </a:xfrm>
          <a:prstGeom prst="round2DiagRect">
            <a:avLst/>
          </a:prstGeom>
          <a:solidFill>
            <a:srgbClr val="FF9933">
              <a:alpha val="5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2000"/>
              </a:lnSpc>
            </a:pPr>
            <a:r>
              <a:rPr lang="ja-JP" altLang="en-US" sz="1600" dirty="0">
                <a:solidFill>
                  <a:schemeClr val="tx1"/>
                </a:solidFill>
                <a:latin typeface="Meiryo UI" pitchFamily="50" charset="-128"/>
                <a:ea typeface="Meiryo UI" pitchFamily="50" charset="-128"/>
                <a:cs typeface="Meiryo UI" pitchFamily="50" charset="-128"/>
              </a:rPr>
              <a:t>小郡警察署</a:t>
            </a:r>
            <a:r>
              <a:rPr lang="ja-JP" altLang="en-US" sz="2400" dirty="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600" dirty="0">
                <a:solidFill>
                  <a:schemeClr val="tx1"/>
                </a:solidFill>
                <a:latin typeface="Meiryo UI" pitchFamily="50" charset="-128"/>
                <a:ea typeface="Meiryo UI" pitchFamily="50" charset="-128"/>
                <a:cs typeface="Meiryo UI" pitchFamily="50" charset="-128"/>
              </a:rPr>
              <a:t>　</a:t>
            </a:r>
            <a:r>
              <a:rPr lang="ja-JP" altLang="en-US" dirty="0">
                <a:solidFill>
                  <a:schemeClr val="tx1"/>
                </a:solidFill>
                <a:latin typeface="Meiryo UI" pitchFamily="50" charset="-128"/>
                <a:ea typeface="Meiryo UI" pitchFamily="50" charset="-128"/>
                <a:cs typeface="Meiryo UI" pitchFamily="50" charset="-128"/>
              </a:rPr>
              <a:t>０９４２－７３－０１１０</a:t>
            </a:r>
            <a:endParaRPr lang="en-US" altLang="ja-JP" dirty="0">
              <a:solidFill>
                <a:schemeClr val="tx1"/>
              </a:solidFill>
              <a:latin typeface="Meiryo UI" pitchFamily="50" charset="-128"/>
              <a:ea typeface="Meiryo UI" pitchFamily="50" charset="-128"/>
              <a:cs typeface="Meiryo UI" pitchFamily="50" charset="-128"/>
            </a:endParaRPr>
          </a:p>
          <a:p>
            <a:pPr algn="ctr">
              <a:lnSpc>
                <a:spcPct val="150000"/>
              </a:lnSpc>
            </a:pPr>
            <a:r>
              <a:rPr lang="ja-JP" altLang="en-US" dirty="0">
                <a:solidFill>
                  <a:schemeClr val="tx1"/>
                </a:solidFill>
                <a:latin typeface="Meiryo UI" pitchFamily="50" charset="-128"/>
                <a:ea typeface="Meiryo UI" pitchFamily="50" charset="-128"/>
                <a:cs typeface="Meiryo UI" pitchFamily="50" charset="-128"/>
              </a:rPr>
              <a:t>☆　小郡警察署ホームページに各種情報を掲載中！　　</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　小郡警察署　</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　で検索を！　☆</a:t>
            </a:r>
          </a:p>
        </p:txBody>
      </p:sp>
      <p:sp>
        <p:nvSpPr>
          <p:cNvPr id="1025" name="テキスト ボックス 1024"/>
          <p:cNvSpPr txBox="1"/>
          <p:nvPr/>
        </p:nvSpPr>
        <p:spPr>
          <a:xfrm>
            <a:off x="386498" y="6740639"/>
            <a:ext cx="4818915" cy="338554"/>
          </a:xfrm>
          <a:prstGeom prst="rect">
            <a:avLst/>
          </a:prstGeom>
          <a:noFill/>
          <a:ln w="19050">
            <a:solidFill>
              <a:schemeClr val="tx1"/>
            </a:solidFill>
          </a:ln>
        </p:spPr>
        <p:txBody>
          <a:bodyPr wrap="square" rtlCol="0">
            <a:spAutoFit/>
          </a:bodyPr>
          <a:lstStyle/>
          <a:p>
            <a:r>
              <a:rPr kumimoji="1" lang="ja-JP" altLang="en-US" sz="1600" b="1" dirty="0" smtClean="0">
                <a:latin typeface="Meiryo UI" pitchFamily="50" charset="-128"/>
                <a:ea typeface="Meiryo UI" pitchFamily="50" charset="-128"/>
                <a:cs typeface="Meiryo UI" pitchFamily="50" charset="-128"/>
              </a:rPr>
              <a:t>管内の犯罪・交通事故の発生状況</a:t>
            </a:r>
            <a:r>
              <a:rPr kumimoji="1" lang="ja-JP" altLang="en-US" sz="1100" dirty="0" smtClean="0">
                <a:latin typeface="Meiryo UI" pitchFamily="50" charset="-128"/>
                <a:ea typeface="Meiryo UI" pitchFamily="50" charset="-128"/>
                <a:cs typeface="Meiryo UI" pitchFamily="50" charset="-128"/>
              </a:rPr>
              <a:t>（令和６年１月末現在）</a:t>
            </a:r>
            <a:endParaRPr kumimoji="1" lang="ja-JP" altLang="en-US" sz="1100" dirty="0">
              <a:latin typeface="Meiryo UI" pitchFamily="50" charset="-128"/>
              <a:ea typeface="Meiryo UI" pitchFamily="50" charset="-128"/>
              <a:cs typeface="Meiryo UI" pitchFamily="50" charset="-128"/>
            </a:endParaRPr>
          </a:p>
        </p:txBody>
      </p:sp>
      <p:grpSp>
        <p:nvGrpSpPr>
          <p:cNvPr id="41" name="グループ化 40"/>
          <p:cNvGrpSpPr/>
          <p:nvPr/>
        </p:nvGrpSpPr>
        <p:grpSpPr>
          <a:xfrm>
            <a:off x="350630" y="200472"/>
            <a:ext cx="6192542" cy="631017"/>
            <a:chOff x="0" y="0"/>
            <a:chExt cx="4572000" cy="361950"/>
          </a:xfrm>
        </p:grpSpPr>
        <p:sp>
          <p:nvSpPr>
            <p:cNvPr id="42" name="正方形/長方形 41"/>
            <p:cNvSpPr/>
            <p:nvPr/>
          </p:nvSpPr>
          <p:spPr>
            <a:xfrm>
              <a:off x="0" y="9525"/>
              <a:ext cx="371475" cy="352425"/>
            </a:xfrm>
            <a:prstGeom prst="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3200" b="1" cap="none" spc="0" dirty="0">
                  <a:ln w="12700">
                    <a:noFill/>
                    <a:prstDash val="solid"/>
                  </a:ln>
                  <a:solidFill>
                    <a:schemeClr val="bg1"/>
                  </a:solidFill>
                  <a:effectLst>
                    <a:outerShdw blurRad="41275" dist="20320" dir="1800000" algn="tl" rotWithShape="0">
                      <a:srgbClr val="000000">
                        <a:alpha val="40000"/>
                      </a:srgbClr>
                    </a:outerShdw>
                  </a:effectLst>
                  <a:latin typeface="+mn-ea"/>
                </a:rPr>
                <a:t>小</a:t>
              </a:r>
            </a:p>
          </p:txBody>
        </p:sp>
        <p:sp>
          <p:nvSpPr>
            <p:cNvPr id="43" name="正方形/長方形 42"/>
            <p:cNvSpPr/>
            <p:nvPr/>
          </p:nvSpPr>
          <p:spPr>
            <a:xfrm>
              <a:off x="523875" y="9525"/>
              <a:ext cx="371475" cy="352425"/>
            </a:xfrm>
            <a:prstGeom prst="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3200" b="1" cap="none" spc="0" dirty="0">
                  <a:ln w="12700">
                    <a:noFill/>
                    <a:prstDash val="solid"/>
                  </a:ln>
                  <a:solidFill>
                    <a:schemeClr val="bg1"/>
                  </a:solidFill>
                  <a:effectLst>
                    <a:outerShdw blurRad="41275" dist="20320" dir="1800000" algn="tl" rotWithShape="0">
                      <a:srgbClr val="000000">
                        <a:alpha val="40000"/>
                      </a:srgbClr>
                    </a:outerShdw>
                  </a:effectLst>
                  <a:latin typeface="+mn-ea"/>
                </a:rPr>
                <a:t>郡</a:t>
              </a:r>
            </a:p>
          </p:txBody>
        </p:sp>
        <p:sp>
          <p:nvSpPr>
            <p:cNvPr id="44" name="正方形/長方形 43"/>
            <p:cNvSpPr/>
            <p:nvPr/>
          </p:nvSpPr>
          <p:spPr>
            <a:xfrm>
              <a:off x="1028700" y="9525"/>
              <a:ext cx="371475" cy="352425"/>
            </a:xfrm>
            <a:prstGeom prst="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3200" b="1" cap="none" spc="0">
                  <a:ln w="12700">
                    <a:noFill/>
                    <a:prstDash val="solid"/>
                  </a:ln>
                  <a:solidFill>
                    <a:schemeClr val="bg1"/>
                  </a:solidFill>
                  <a:effectLst>
                    <a:outerShdw blurRad="41275" dist="20320" dir="1800000" algn="tl" rotWithShape="0">
                      <a:srgbClr val="000000">
                        <a:alpha val="40000"/>
                      </a:srgbClr>
                    </a:outerShdw>
                  </a:effectLst>
                  <a:latin typeface="+mn-ea"/>
                </a:rPr>
                <a:t>警</a:t>
              </a:r>
            </a:p>
          </p:txBody>
        </p:sp>
        <p:sp>
          <p:nvSpPr>
            <p:cNvPr id="45" name="正方形/長方形 44"/>
            <p:cNvSpPr/>
            <p:nvPr/>
          </p:nvSpPr>
          <p:spPr>
            <a:xfrm>
              <a:off x="1571624" y="9525"/>
              <a:ext cx="371475" cy="352425"/>
            </a:xfrm>
            <a:prstGeom prst="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3200" b="1" cap="none" spc="0">
                  <a:ln w="12700">
                    <a:noFill/>
                    <a:prstDash val="solid"/>
                  </a:ln>
                  <a:solidFill>
                    <a:schemeClr val="bg1"/>
                  </a:solidFill>
                  <a:effectLst>
                    <a:outerShdw blurRad="41275" dist="20320" dir="1800000" algn="tl" rotWithShape="0">
                      <a:srgbClr val="000000">
                        <a:alpha val="40000"/>
                      </a:srgbClr>
                    </a:outerShdw>
                  </a:effectLst>
                  <a:latin typeface="+mn-ea"/>
                </a:rPr>
                <a:t>察</a:t>
              </a:r>
            </a:p>
          </p:txBody>
        </p:sp>
        <p:sp>
          <p:nvSpPr>
            <p:cNvPr id="46" name="正方形/長方形 45"/>
            <p:cNvSpPr/>
            <p:nvPr/>
          </p:nvSpPr>
          <p:spPr>
            <a:xfrm>
              <a:off x="2066923" y="9525"/>
              <a:ext cx="371475" cy="352425"/>
            </a:xfrm>
            <a:prstGeom prst="rect">
              <a:avLst/>
            </a:prstGeom>
            <a:solidFill>
              <a:srgbClr val="00B0F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3200" b="1" cap="none" spc="0">
                  <a:ln w="12700">
                    <a:noFill/>
                    <a:prstDash val="solid"/>
                  </a:ln>
                  <a:solidFill>
                    <a:schemeClr val="bg1"/>
                  </a:solidFill>
                  <a:effectLst>
                    <a:outerShdw blurRad="41275" dist="20320" dir="1800000" algn="tl" rotWithShape="0">
                      <a:srgbClr val="000000">
                        <a:alpha val="40000"/>
                      </a:srgbClr>
                    </a:outerShdw>
                  </a:effectLst>
                  <a:latin typeface="+mn-ea"/>
                </a:rPr>
                <a:t>署</a:t>
              </a:r>
            </a:p>
          </p:txBody>
        </p:sp>
        <p:sp>
          <p:nvSpPr>
            <p:cNvPr id="47" name="正方形/長方形 46"/>
            <p:cNvSpPr/>
            <p:nvPr/>
          </p:nvSpPr>
          <p:spPr>
            <a:xfrm>
              <a:off x="2600323" y="0"/>
              <a:ext cx="371475" cy="3524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cap="none" spc="0" dirty="0">
                  <a:ln w="12700">
                    <a:noFill/>
                    <a:prstDash val="solid"/>
                  </a:ln>
                  <a:solidFill>
                    <a:schemeClr val="tx1"/>
                  </a:solidFill>
                  <a:effectLst>
                    <a:outerShdw blurRad="41275" dist="20320" dir="1800000" algn="tl" rotWithShape="0">
                      <a:srgbClr val="000000">
                        <a:alpha val="40000"/>
                      </a:srgbClr>
                    </a:outerShdw>
                  </a:effectLst>
                </a:rPr>
                <a:t>ニ</a:t>
              </a:r>
            </a:p>
          </p:txBody>
        </p:sp>
        <p:sp>
          <p:nvSpPr>
            <p:cNvPr id="48" name="正方形/長方形 47"/>
            <p:cNvSpPr/>
            <p:nvPr/>
          </p:nvSpPr>
          <p:spPr>
            <a:xfrm>
              <a:off x="3124198" y="0"/>
              <a:ext cx="371475" cy="3524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cap="none" spc="0">
                  <a:ln w="12700">
                    <a:noFill/>
                    <a:prstDash val="solid"/>
                  </a:ln>
                  <a:solidFill>
                    <a:schemeClr val="tx1"/>
                  </a:solidFill>
                  <a:effectLst>
                    <a:outerShdw blurRad="41275" dist="20320" dir="1800000" algn="tl" rotWithShape="0">
                      <a:srgbClr val="000000">
                        <a:alpha val="40000"/>
                      </a:srgbClr>
                    </a:outerShdw>
                  </a:effectLst>
                </a:rPr>
                <a:t>ュ</a:t>
              </a:r>
            </a:p>
          </p:txBody>
        </p:sp>
        <p:sp>
          <p:nvSpPr>
            <p:cNvPr id="49" name="正方形/長方形 48"/>
            <p:cNvSpPr/>
            <p:nvPr/>
          </p:nvSpPr>
          <p:spPr>
            <a:xfrm>
              <a:off x="3648074" y="0"/>
              <a:ext cx="371475" cy="3524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cap="none" spc="0">
                  <a:ln w="12700">
                    <a:noFill/>
                    <a:prstDash val="solid"/>
                  </a:ln>
                  <a:solidFill>
                    <a:schemeClr val="tx1"/>
                  </a:solidFill>
                  <a:effectLst>
                    <a:outerShdw blurRad="41275" dist="20320" dir="1800000" algn="tl" rotWithShape="0">
                      <a:srgbClr val="000000">
                        <a:alpha val="40000"/>
                      </a:srgbClr>
                    </a:outerShdw>
                  </a:effectLst>
                </a:rPr>
                <a:t>ー</a:t>
              </a:r>
            </a:p>
          </p:txBody>
        </p:sp>
        <p:sp>
          <p:nvSpPr>
            <p:cNvPr id="50" name="正方形/長方形 49"/>
            <p:cNvSpPr/>
            <p:nvPr/>
          </p:nvSpPr>
          <p:spPr>
            <a:xfrm>
              <a:off x="4200525" y="0"/>
              <a:ext cx="371475" cy="35242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2000" b="1" cap="none" spc="0">
                  <a:ln w="12700">
                    <a:noFill/>
                    <a:prstDash val="solid"/>
                  </a:ln>
                  <a:solidFill>
                    <a:schemeClr val="tx1"/>
                  </a:solidFill>
                  <a:effectLst>
                    <a:outerShdw blurRad="41275" dist="20320" dir="1800000" algn="tl" rotWithShape="0">
                      <a:srgbClr val="000000">
                        <a:alpha val="40000"/>
                      </a:srgbClr>
                    </a:outerShdw>
                  </a:effectLst>
                </a:rPr>
                <a:t>ス</a:t>
              </a:r>
            </a:p>
          </p:txBody>
        </p:sp>
      </p:grpSp>
      <p:graphicFrame>
        <p:nvGraphicFramePr>
          <p:cNvPr id="36" name="グラフ 35"/>
          <p:cNvGraphicFramePr>
            <a:graphicFrameLocks/>
          </p:cNvGraphicFramePr>
          <p:nvPr>
            <p:extLst>
              <p:ext uri="{D42A27DB-BD31-4B8C-83A1-F6EECF244321}">
                <p14:modId xmlns:p14="http://schemas.microsoft.com/office/powerpoint/2010/main" val="738872728"/>
              </p:ext>
            </p:extLst>
          </p:nvPr>
        </p:nvGraphicFramePr>
        <p:xfrm>
          <a:off x="2451413" y="7158825"/>
          <a:ext cx="4248151" cy="1638298"/>
        </p:xfrm>
        <a:graphic>
          <a:graphicData uri="http://schemas.openxmlformats.org/drawingml/2006/chart">
            <c:chart xmlns:c="http://schemas.openxmlformats.org/drawingml/2006/chart" xmlns:r="http://schemas.openxmlformats.org/officeDocument/2006/relationships" r:id="rId3"/>
          </a:graphicData>
        </a:graphic>
      </p:graphicFrame>
      <p:sp>
        <p:nvSpPr>
          <p:cNvPr id="37" name="テキスト ボックス 1"/>
          <p:cNvSpPr txBox="1"/>
          <p:nvPr/>
        </p:nvSpPr>
        <p:spPr>
          <a:xfrm>
            <a:off x="481199" y="4552528"/>
            <a:ext cx="3028650" cy="187231"/>
          </a:xfrm>
          <a:prstGeom prst="rect">
            <a:avLst/>
          </a:prstGeom>
          <a:noFill/>
          <a:ln>
            <a:noFill/>
          </a:ln>
        </p:spPr>
        <p:txBody>
          <a:bodyPr rot="0" spcFirstLastPara="0" vert="horz" wrap="none" lIns="74295" tIns="8890" rIns="74295" bIns="8890" numCol="1" spcCol="0" rtlCol="0" fromWordArt="0" anchor="t" anchorCtr="0" forceAA="0" compatLnSpc="1">
            <a:prstTxWarp prst="textNoShape">
              <a:avLst/>
            </a:prstTxWarp>
            <a:spAutoFit/>
          </a:bodyPr>
          <a:lstStyle/>
          <a:p>
            <a:pPr algn="ctr">
              <a:spcAft>
                <a:spcPts val="0"/>
              </a:spcAft>
            </a:pPr>
            <a:r>
              <a:rPr lang="ja-JP" sz="1100" kern="100" dirty="0">
                <a:ln>
                  <a:noFill/>
                </a:ln>
                <a:solidFill>
                  <a:srgbClr val="000000"/>
                </a:solidFill>
                <a:effectLst/>
                <a:latin typeface="Century" panose="02040604050505020304" pitchFamily="18" charset="0"/>
                <a:ea typeface="HGS創英角ﾎﾟｯﾌﾟ体" panose="040B0A00000000000000" pitchFamily="50" charset="-128"/>
                <a:cs typeface="Times New Roman" panose="02020603050405020304" pitchFamily="18" charset="0"/>
              </a:rPr>
              <a:t>採用センター公式Ｘ（旧</a:t>
            </a:r>
            <a:r>
              <a:rPr lang="en-US" sz="1100" kern="100" dirty="0">
                <a:ln>
                  <a:noFill/>
                </a:ln>
                <a:solidFill>
                  <a:srgbClr val="000000"/>
                </a:solidFill>
                <a:effectLst/>
                <a:latin typeface="Century" panose="02040604050505020304" pitchFamily="18" charset="0"/>
                <a:ea typeface="HGS創英角ﾎﾟｯﾌﾟ体" panose="040B0A00000000000000" pitchFamily="50" charset="-128"/>
                <a:cs typeface="Times New Roman" panose="02020603050405020304" pitchFamily="18" charset="0"/>
              </a:rPr>
              <a:t>Twitter</a:t>
            </a:r>
            <a:r>
              <a:rPr lang="ja-JP" sz="1100" kern="100" dirty="0">
                <a:ln>
                  <a:noFill/>
                </a:ln>
                <a:solidFill>
                  <a:srgbClr val="000000"/>
                </a:solidFill>
                <a:effectLst/>
                <a:latin typeface="Century" panose="02040604050505020304" pitchFamily="18" charset="0"/>
                <a:ea typeface="HGS創英角ﾎﾟｯﾌﾟ体" panose="040B0A00000000000000" pitchFamily="50" charset="-128"/>
                <a:cs typeface="Times New Roman" panose="02020603050405020304" pitchFamily="18" charset="0"/>
              </a:rPr>
              <a:t>）アカウント</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38" name="図 37"/>
          <p:cNvPicPr/>
          <p:nvPr/>
        </p:nvPicPr>
        <p:blipFill>
          <a:blip r:embed="rId4" cstate="print">
            <a:extLst>
              <a:ext uri="{28A0092B-C50C-407E-A947-70E740481C1C}">
                <a14:useLocalDpi xmlns:a14="http://schemas.microsoft.com/office/drawing/2010/main" val="0"/>
              </a:ext>
            </a:extLst>
          </a:blip>
          <a:stretch>
            <a:fillRect/>
          </a:stretch>
        </p:blipFill>
        <p:spPr>
          <a:xfrm>
            <a:off x="725406" y="5180384"/>
            <a:ext cx="1017905" cy="965835"/>
          </a:xfrm>
          <a:prstGeom prst="ellipse">
            <a:avLst/>
          </a:prstGeom>
        </p:spPr>
      </p:pic>
      <p:pic>
        <p:nvPicPr>
          <p:cNvPr id="39" name="Picture 2"/>
          <p:cNvPicPr/>
          <p:nvPr/>
        </p:nvPicPr>
        <p:blipFill>
          <a:blip r:embed="rId5">
            <a:extLst>
              <a:ext uri="{28A0092B-C50C-407E-A947-70E740481C1C}">
                <a14:useLocalDpi xmlns:a14="http://schemas.microsoft.com/office/drawing/2010/main" val="0"/>
              </a:ext>
            </a:extLst>
          </a:blip>
          <a:srcRect/>
          <a:stretch>
            <a:fillRect/>
          </a:stretch>
        </p:blipFill>
        <p:spPr bwMode="auto">
          <a:xfrm>
            <a:off x="1995524" y="5167305"/>
            <a:ext cx="1000125" cy="1000125"/>
          </a:xfrm>
          <a:prstGeom prst="rect">
            <a:avLst/>
          </a:prstGeom>
          <a:noFill/>
          <a:ln>
            <a:noFill/>
          </a:ln>
          <a:effectLst/>
          <a:extLst/>
        </p:spPr>
      </p:pic>
      <p:sp>
        <p:nvSpPr>
          <p:cNvPr id="40" name="テキスト ボックス 6"/>
          <p:cNvSpPr txBox="1"/>
          <p:nvPr/>
        </p:nvSpPr>
        <p:spPr>
          <a:xfrm>
            <a:off x="3790813" y="4553951"/>
            <a:ext cx="2354171" cy="187231"/>
          </a:xfrm>
          <a:prstGeom prst="rect">
            <a:avLst/>
          </a:prstGeom>
          <a:noFill/>
          <a:ln>
            <a:noFill/>
          </a:ln>
        </p:spPr>
        <p:txBody>
          <a:bodyPr rot="0" spcFirstLastPara="0" vert="horz" wrap="none" lIns="74295" tIns="8890" rIns="74295" bIns="8890" numCol="1" spcCol="0" rtlCol="0" fromWordArt="0" anchor="t" anchorCtr="0" forceAA="0" compatLnSpc="1">
            <a:prstTxWarp prst="textNoShape">
              <a:avLst/>
            </a:prstTxWarp>
            <a:spAutoFit/>
          </a:bodyPr>
          <a:lstStyle/>
          <a:p>
            <a:pPr algn="ctr">
              <a:spcAft>
                <a:spcPts val="0"/>
              </a:spcAft>
            </a:pPr>
            <a:r>
              <a:rPr lang="ja-JP" sz="1100" kern="100" dirty="0">
                <a:ln>
                  <a:noFill/>
                </a:ln>
                <a:solidFill>
                  <a:srgbClr val="000000"/>
                </a:solidFill>
                <a:effectLst/>
                <a:latin typeface="Century" panose="02040604050505020304" pitchFamily="18" charset="0"/>
                <a:ea typeface="HGS創英角ﾎﾟｯﾌﾟ体" panose="040B0A00000000000000" pitchFamily="50" charset="-128"/>
                <a:cs typeface="Times New Roman" panose="02020603050405020304" pitchFamily="18" charset="0"/>
              </a:rPr>
              <a:t>採用センター公式</a:t>
            </a:r>
            <a:r>
              <a:rPr lang="en-US" sz="1100" kern="100" dirty="0">
                <a:ln>
                  <a:noFill/>
                </a:ln>
                <a:solidFill>
                  <a:srgbClr val="000000"/>
                </a:solidFill>
                <a:effectLst/>
                <a:latin typeface="Century" panose="02040604050505020304" pitchFamily="18" charset="0"/>
                <a:ea typeface="HGS創英角ﾎﾟｯﾌﾟ体" panose="040B0A00000000000000" pitchFamily="50" charset="-128"/>
                <a:cs typeface="Times New Roman" panose="02020603050405020304" pitchFamily="18" charset="0"/>
              </a:rPr>
              <a:t>LINE</a:t>
            </a:r>
            <a:r>
              <a:rPr lang="ja-JP" sz="1100" kern="100" dirty="0">
                <a:ln>
                  <a:noFill/>
                </a:ln>
                <a:solidFill>
                  <a:srgbClr val="000000"/>
                </a:solidFill>
                <a:effectLst/>
                <a:latin typeface="Century" panose="02040604050505020304" pitchFamily="18" charset="0"/>
                <a:ea typeface="HGS創英角ﾎﾟｯﾌﾟ体" panose="040B0A00000000000000" pitchFamily="50" charset="-128"/>
                <a:cs typeface="Times New Roman" panose="02020603050405020304" pitchFamily="18" charset="0"/>
              </a:rPr>
              <a:t>アカウント</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51" name="図 50"/>
          <p:cNvPicPr/>
          <p:nvPr/>
        </p:nvPicPr>
        <p:blipFill>
          <a:blip r:embed="rId6" cstate="print">
            <a:extLst>
              <a:ext uri="{28A0092B-C50C-407E-A947-70E740481C1C}">
                <a14:useLocalDpi xmlns:a14="http://schemas.microsoft.com/office/drawing/2010/main" val="0"/>
              </a:ext>
            </a:extLst>
          </a:blip>
          <a:stretch>
            <a:fillRect/>
          </a:stretch>
        </p:blipFill>
        <p:spPr>
          <a:xfrm>
            <a:off x="3828814" y="5177972"/>
            <a:ext cx="971550" cy="982345"/>
          </a:xfrm>
          <a:prstGeom prst="ellipse">
            <a:avLst/>
          </a:prstGeom>
        </p:spPr>
      </p:pic>
      <p:pic>
        <p:nvPicPr>
          <p:cNvPr id="52" name="Picture 2"/>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78513" y="5185146"/>
            <a:ext cx="929640" cy="956310"/>
          </a:xfrm>
          <a:prstGeom prst="rect">
            <a:avLst/>
          </a:prstGeom>
          <a:noFill/>
          <a:ln>
            <a:noFill/>
          </a:ln>
          <a:effectLst/>
          <a:extLst/>
        </p:spPr>
      </p:pic>
      <p:sp>
        <p:nvSpPr>
          <p:cNvPr id="4" name="テキスト ボックス 3"/>
          <p:cNvSpPr txBox="1"/>
          <p:nvPr/>
        </p:nvSpPr>
        <p:spPr>
          <a:xfrm>
            <a:off x="294362" y="1037938"/>
            <a:ext cx="6192541" cy="830997"/>
          </a:xfrm>
          <a:prstGeom prst="rect">
            <a:avLst/>
          </a:prstGeom>
          <a:noFill/>
        </p:spPr>
        <p:txBody>
          <a:bodyPr wrap="square" rtlCol="0">
            <a:spAutoFit/>
          </a:bodyPr>
          <a:lstStyle/>
          <a:p>
            <a:pPr algn="ctr"/>
            <a:r>
              <a:rPr kumimoji="1" lang="ja-JP" altLang="en-US" sz="4800" dirty="0" smtClean="0">
                <a:solidFill>
                  <a:srgbClr val="FF0000"/>
                </a:solidFill>
              </a:rPr>
              <a:t>採用情報配信中</a:t>
            </a:r>
            <a:endParaRPr kumimoji="1" lang="en-US" altLang="ja-JP" sz="4800" dirty="0" smtClean="0">
              <a:solidFill>
                <a:srgbClr val="FF0000"/>
              </a:solidFill>
            </a:endParaRPr>
          </a:p>
        </p:txBody>
      </p:sp>
      <p:sp>
        <p:nvSpPr>
          <p:cNvPr id="5" name="テキスト ボックス 4"/>
          <p:cNvSpPr txBox="1"/>
          <p:nvPr/>
        </p:nvSpPr>
        <p:spPr>
          <a:xfrm>
            <a:off x="386498" y="2091940"/>
            <a:ext cx="6080004" cy="2031325"/>
          </a:xfrm>
          <a:prstGeom prst="rect">
            <a:avLst/>
          </a:prstGeom>
          <a:noFill/>
        </p:spPr>
        <p:txBody>
          <a:bodyPr wrap="square" rtlCol="0">
            <a:spAutoFit/>
          </a:bodyPr>
          <a:lstStyle/>
          <a:p>
            <a:r>
              <a:rPr kumimoji="1" lang="ja-JP" altLang="en-US" dirty="0" smtClean="0"/>
              <a:t>　採用センター公式</a:t>
            </a:r>
            <a:r>
              <a:rPr kumimoji="1" lang="ja-JP" altLang="en-US" dirty="0" smtClean="0">
                <a:solidFill>
                  <a:srgbClr val="FF0000"/>
                </a:solidFill>
              </a:rPr>
              <a:t>ＬＩＮＥ、Ｘ（旧Ｔｗｉｔｔｅｒ）</a:t>
            </a:r>
            <a:r>
              <a:rPr kumimoji="1" lang="ja-JP" altLang="en-US" dirty="0" smtClean="0"/>
              <a:t>で採用試験やイベントなどの情報を配信中です</a:t>
            </a:r>
            <a:endParaRPr kumimoji="1" lang="en-US" altLang="ja-JP" dirty="0" smtClean="0"/>
          </a:p>
          <a:p>
            <a:r>
              <a:rPr lang="ja-JP" altLang="en-US" dirty="0" smtClean="0"/>
              <a:t>　採用試験の受験を考えている、警察の仕事をもっと知りたいなど、興味がある方はぜひ「</a:t>
            </a:r>
            <a:r>
              <a:rPr lang="ja-JP" altLang="en-US" dirty="0" smtClean="0">
                <a:solidFill>
                  <a:srgbClr val="FF0000"/>
                </a:solidFill>
              </a:rPr>
              <a:t>友だち登録</a:t>
            </a:r>
            <a:r>
              <a:rPr lang="ja-JP" altLang="en-US" dirty="0" smtClean="0"/>
              <a:t>」「</a:t>
            </a:r>
            <a:r>
              <a:rPr lang="ja-JP" altLang="en-US" dirty="0" smtClean="0">
                <a:solidFill>
                  <a:srgbClr val="FF0000"/>
                </a:solidFill>
              </a:rPr>
              <a:t>フォロー</a:t>
            </a:r>
            <a:r>
              <a:rPr lang="ja-JP" altLang="en-US" dirty="0" smtClean="0"/>
              <a:t>」をお願いします　</a:t>
            </a:r>
            <a:endParaRPr kumimoji="1" lang="en-US" altLang="ja-JP" dirty="0" smtClean="0"/>
          </a:p>
          <a:p>
            <a:r>
              <a:rPr kumimoji="1" lang="ja-JP" altLang="en-US" dirty="0" smtClean="0"/>
              <a:t>　採用サイトや公式ＬＩＮＥでは、警察官になりたいあなたの気になる各職種の業務内容や先輩の声を見ること</a:t>
            </a:r>
            <a:r>
              <a:rPr kumimoji="1" lang="ja-JP" altLang="en-US" smtClean="0"/>
              <a:t>もできます</a:t>
            </a:r>
            <a:endParaRPr kumimoji="1" lang="ja-JP" altLang="en-US" dirty="0"/>
          </a:p>
        </p:txBody>
      </p:sp>
    </p:spTree>
    <p:extLst>
      <p:ext uri="{BB962C8B-B14F-4D97-AF65-F5344CB8AC3E}">
        <p14:creationId xmlns:p14="http://schemas.microsoft.com/office/powerpoint/2010/main" val="452073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Words>
  <Application>Microsoft Office PowerPoint</Application>
  <PresentationFormat>A4 210 x 297 mm</PresentationFormat>
  <Paragraphs>26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HGS創英角ﾎﾟｯﾌﾟ体</vt:lpstr>
      <vt:lpstr>Meiryo UI</vt:lpstr>
      <vt:lpstr>ＭＳ Ｐゴシック</vt:lpstr>
      <vt:lpstr>ＭＳ 明朝</vt:lpstr>
      <vt:lpstr>Arial</vt:lpstr>
      <vt:lpstr>Calibri</vt:lpstr>
      <vt:lpstr>Century</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2022-06-30T04:35:57Z</dcterms:created>
  <dcterms:modified xsi:type="dcterms:W3CDTF">2024-03-16T03:48:20Z</dcterms:modified>
</cp:coreProperties>
</file>