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9933"/>
    <a:srgbClr val="351AA6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4" autoAdjust="0"/>
  </p:normalViewPr>
  <p:slideViewPr>
    <p:cSldViewPr>
      <p:cViewPr varScale="1">
        <p:scale>
          <a:sx n="77" d="100"/>
          <a:sy n="77" d="100"/>
        </p:scale>
        <p:origin x="3156" y="9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Sheet1!$B$21</c:f>
              <c:strCache>
                <c:ptCount val="1"/>
                <c:pt idx="0">
                  <c:v>Ｒ５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Sheet1!$C$20:$H$20</c:f>
              <c:strCache>
                <c:ptCount val="6"/>
                <c:pt idx="0">
                  <c:v>空き巣</c:v>
                </c:pt>
                <c:pt idx="1">
                  <c:v>車上ねらい</c:v>
                </c:pt>
                <c:pt idx="2">
                  <c:v>部品ねらい</c:v>
                </c:pt>
                <c:pt idx="3">
                  <c:v>オートバイ盗</c:v>
                </c:pt>
                <c:pt idx="4">
                  <c:v>自転車盗</c:v>
                </c:pt>
                <c:pt idx="5">
                  <c:v>万引き</c:v>
                </c:pt>
              </c:strCache>
            </c:strRef>
          </c:cat>
          <c:val>
            <c:numRef>
              <c:f>Sheet1!$C$21:$H$21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4</c:v>
                </c:pt>
                <c:pt idx="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BA-46B1-9783-C4789AE76388}"/>
            </c:ext>
          </c:extLst>
        </c:ser>
        <c:ser>
          <c:idx val="1"/>
          <c:order val="1"/>
          <c:tx>
            <c:strRef>
              <c:f>Sheet1!$B$22</c:f>
              <c:strCache>
                <c:ptCount val="1"/>
                <c:pt idx="0">
                  <c:v>Ｒ６</c:v>
                </c:pt>
              </c:strCache>
            </c:strRef>
          </c:tx>
          <c:spPr>
            <a:solidFill>
              <a:srgbClr val="FB713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Sheet1!$C$20:$H$20</c:f>
              <c:strCache>
                <c:ptCount val="6"/>
                <c:pt idx="0">
                  <c:v>空き巣</c:v>
                </c:pt>
                <c:pt idx="1">
                  <c:v>車上ねらい</c:v>
                </c:pt>
                <c:pt idx="2">
                  <c:v>部品ねらい</c:v>
                </c:pt>
                <c:pt idx="3">
                  <c:v>オートバイ盗</c:v>
                </c:pt>
                <c:pt idx="4">
                  <c:v>自転車盗</c:v>
                </c:pt>
                <c:pt idx="5">
                  <c:v>万引き</c:v>
                </c:pt>
              </c:strCache>
            </c:strRef>
          </c:cat>
          <c:val>
            <c:numRef>
              <c:f>Sheet1!$C$22:$H$22</c:f>
              <c:numCache>
                <c:formatCode>General</c:formatCode>
                <c:ptCount val="6"/>
                <c:pt idx="0">
                  <c:v>5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10</c:v>
                </c:pt>
                <c:pt idx="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BA-46B1-9783-C4789AE763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0"/>
        <c:axId val="72885760"/>
        <c:axId val="72887296"/>
      </c:barChart>
      <c:catAx>
        <c:axId val="72885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spc="-100" baseline="0"/>
            </a:pPr>
            <a:endParaRPr lang="ja-JP"/>
          </a:p>
        </c:txPr>
        <c:crossAx val="72887296"/>
        <c:crosses val="autoZero"/>
        <c:auto val="1"/>
        <c:lblAlgn val="ctr"/>
        <c:lblOffset val="50"/>
        <c:noMultiLvlLbl val="0"/>
      </c:catAx>
      <c:valAx>
        <c:axId val="72887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ja-JP"/>
          </a:p>
        </c:txPr>
        <c:crossAx val="728857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9077353888785965"/>
          <c:y val="0.10508161518844557"/>
          <c:w val="0.22595019025608262"/>
          <c:h val="0.14397685891089412"/>
        </c:manualLayout>
      </c:layout>
      <c:overlay val="1"/>
      <c:txPr>
        <a:bodyPr/>
        <a:lstStyle/>
        <a:p>
          <a:pPr>
            <a:defRPr sz="10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200" spc="0" baseline="0">
          <a:latin typeface="Meiryo UI" pitchFamily="50" charset="-128"/>
          <a:ea typeface="Meiryo UI" pitchFamily="50" charset="-128"/>
        </a:defRPr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84871" cy="500935"/>
          </a:xfrm>
          <a:prstGeom prst="rect">
            <a:avLst/>
          </a:prstGeom>
        </p:spPr>
        <p:txBody>
          <a:bodyPr vert="horz" lIns="96583" tIns="48291" rIns="96583" bIns="48291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0" y="2"/>
            <a:ext cx="2984871" cy="500935"/>
          </a:xfrm>
          <a:prstGeom prst="rect">
            <a:avLst/>
          </a:prstGeom>
        </p:spPr>
        <p:txBody>
          <a:bodyPr vert="horz" lIns="96583" tIns="48291" rIns="96583" bIns="48291" rtlCol="0"/>
          <a:lstStyle>
            <a:lvl1pPr algn="r">
              <a:defRPr sz="1300"/>
            </a:lvl1pPr>
          </a:lstStyle>
          <a:p>
            <a:fld id="{CFD17290-92DA-46D1-B43D-2C446724B5B8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750888"/>
            <a:ext cx="26019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3" tIns="48291" rIns="96583" bIns="482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758890"/>
            <a:ext cx="5510530" cy="4508420"/>
          </a:xfrm>
          <a:prstGeom prst="rect">
            <a:avLst/>
          </a:prstGeom>
        </p:spPr>
        <p:txBody>
          <a:bodyPr vert="horz" lIns="96583" tIns="48291" rIns="96583" bIns="4829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516040"/>
            <a:ext cx="2984871" cy="500935"/>
          </a:xfrm>
          <a:prstGeom prst="rect">
            <a:avLst/>
          </a:prstGeom>
        </p:spPr>
        <p:txBody>
          <a:bodyPr vert="horz" lIns="96583" tIns="48291" rIns="96583" bIns="4829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0" y="9516040"/>
            <a:ext cx="2984871" cy="500935"/>
          </a:xfrm>
          <a:prstGeom prst="rect">
            <a:avLst/>
          </a:prstGeom>
        </p:spPr>
        <p:txBody>
          <a:bodyPr vert="horz" lIns="96583" tIns="48291" rIns="96583" bIns="48291" rtlCol="0" anchor="b"/>
          <a:lstStyle>
            <a:lvl1pPr algn="r">
              <a:defRPr sz="1300"/>
            </a:lvl1pPr>
          </a:lstStyle>
          <a:p>
            <a:fld id="{D5C23F8A-086B-4E34-BC4B-8475C61A9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898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23F8A-086B-4E34-BC4B-8475C61A916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346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E132-C82C-4112-B1BD-828832C1898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19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E132-C82C-4112-B1BD-828832C1898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163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E132-C82C-4112-B1BD-828832C1898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736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E132-C82C-4112-B1BD-828832C1898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86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E132-C82C-4112-B1BD-828832C1898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7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E132-C82C-4112-B1BD-828832C1898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330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E132-C82C-4112-B1BD-828832C1898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27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E132-C82C-4112-B1BD-828832C1898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1413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E132-C82C-4112-B1BD-828832C1898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234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E132-C82C-4112-B1BD-828832C1898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14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E132-C82C-4112-B1BD-828832C1898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710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EE132-C82C-4112-B1BD-828832C1898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02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3"/>
          <p:cNvSpPr txBox="1"/>
          <p:nvPr/>
        </p:nvSpPr>
        <p:spPr>
          <a:xfrm>
            <a:off x="262312" y="7302198"/>
            <a:ext cx="2393503" cy="135155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600"/>
              </a:lnSpc>
            </a:pPr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●刑法犯発生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状況 </a:t>
            </a:r>
            <a:endParaRPr lang="en-US" altLang="ja-JP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            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    </a:t>
            </a:r>
            <a:r>
              <a:rPr lang="en-US" altLang="ja-JP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49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 </a:t>
            </a:r>
            <a:r>
              <a:rPr lang="en-US" altLang="ja-JP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(+ 6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件）</a:t>
            </a:r>
            <a:endParaRPr kumimoji="1" lang="en-US" altLang="ja-JP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●交通事故（人身事故）発生</a:t>
            </a:r>
            <a:r>
              <a:rPr kumimoji="1"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状況</a:t>
            </a:r>
            <a:endParaRPr kumimoji="1" lang="en-US" altLang="ja-JP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</a:t>
            </a:r>
            <a:r>
              <a:rPr kumimoji="1"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・発生件数  　  </a:t>
            </a:r>
            <a:r>
              <a:rPr kumimoji="1" lang="en-US" altLang="ja-JP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36</a:t>
            </a:r>
            <a:r>
              <a:rPr kumimoji="1" lang="ja-JP" altLang="en-US" baseline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 </a:t>
            </a:r>
            <a:r>
              <a:rPr kumimoji="1" lang="en-US" altLang="ja-JP" baseline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kumimoji="1" lang="ja-JP" altLang="en-US" baseline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－</a:t>
            </a:r>
            <a:r>
              <a:rPr kumimoji="1" lang="en-US" altLang="ja-JP" baseline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14</a:t>
            </a:r>
            <a:r>
              <a:rPr kumimoji="1"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件）</a:t>
            </a:r>
            <a:endParaRPr kumimoji="1" lang="en-US" altLang="ja-JP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kumimoji="1"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・死者数           </a:t>
            </a:r>
            <a:r>
              <a:rPr kumimoji="1" lang="en-US" altLang="ja-JP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0</a:t>
            </a:r>
            <a:r>
              <a:rPr kumimoji="1"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名 </a:t>
            </a:r>
            <a:r>
              <a:rPr kumimoji="1" lang="en-US" altLang="ja-JP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(±  </a:t>
            </a:r>
            <a:r>
              <a:rPr kumimoji="1" lang="en-US" altLang="ja-JP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0</a:t>
            </a:r>
            <a:r>
              <a:rPr kumimoji="1"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名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kumimoji="1" lang="en-US" altLang="ja-JP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kumimoji="1"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・負傷者数      </a:t>
            </a:r>
            <a:r>
              <a:rPr lang="en-US" altLang="ja-JP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50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名 </a:t>
            </a:r>
            <a:r>
              <a:rPr lang="en-US" altLang="ja-JP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－</a:t>
            </a:r>
            <a:r>
              <a:rPr lang="en-US" altLang="ja-JP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10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名）</a:t>
            </a:r>
            <a:endParaRPr lang="en-US" altLang="ja-JP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en-US" altLang="ja-JP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kumimoji="1"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　）は</a:t>
            </a:r>
            <a:r>
              <a:rPr kumimoji="1"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kumimoji="1"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前年同月比</a:t>
            </a:r>
            <a:r>
              <a:rPr kumimoji="1"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を示す。</a:t>
            </a:r>
          </a:p>
        </p:txBody>
      </p:sp>
      <p:cxnSp>
        <p:nvCxnSpPr>
          <p:cNvPr id="19" name="直線コネクタ 18"/>
          <p:cNvCxnSpPr/>
          <p:nvPr/>
        </p:nvCxnSpPr>
        <p:spPr>
          <a:xfrm>
            <a:off x="350630" y="920552"/>
            <a:ext cx="6192542" cy="0"/>
          </a:xfrm>
          <a:prstGeom prst="line">
            <a:avLst/>
          </a:prstGeom>
          <a:ln w="508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対角する 2 つの角を丸めた四角形 24"/>
          <p:cNvSpPr/>
          <p:nvPr/>
        </p:nvSpPr>
        <p:spPr>
          <a:xfrm>
            <a:off x="406899" y="9201472"/>
            <a:ext cx="6080004" cy="576064"/>
          </a:xfrm>
          <a:prstGeom prst="round2DiagRect">
            <a:avLst/>
          </a:prstGeom>
          <a:solidFill>
            <a:srgbClr val="FF9933">
              <a:alpha val="5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小郡警察署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℡</a:t>
            </a:r>
            <a:r>
              <a:rPr lang="ja-JP" altLang="en-US" sz="16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０９４２－７３－０１１０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☆　小郡警察署ホームページに各種情報を掲載中！　　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『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小郡警察署　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』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で検索を！　☆</a:t>
            </a:r>
          </a:p>
        </p:txBody>
      </p:sp>
      <p:sp>
        <p:nvSpPr>
          <p:cNvPr id="1025" name="テキスト ボックス 1024"/>
          <p:cNvSpPr txBox="1"/>
          <p:nvPr/>
        </p:nvSpPr>
        <p:spPr>
          <a:xfrm>
            <a:off x="386498" y="6740639"/>
            <a:ext cx="4818915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管内の犯罪・交通事故の発生状況</a:t>
            </a:r>
            <a:r>
              <a:rPr kumimoji="1"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（令和６年</a:t>
            </a:r>
            <a:r>
              <a:rPr kumimoji="1" lang="en-US" altLang="ja-JP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kumimoji="1"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月末現在）</a:t>
            </a:r>
            <a:endParaRPr kumimoji="1" lang="ja-JP" altLang="en-US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350630" y="200472"/>
            <a:ext cx="6192542" cy="631017"/>
            <a:chOff x="0" y="0"/>
            <a:chExt cx="4572000" cy="361950"/>
          </a:xfrm>
        </p:grpSpPr>
        <p:sp>
          <p:nvSpPr>
            <p:cNvPr id="42" name="正方形/長方形 41"/>
            <p:cNvSpPr/>
            <p:nvPr/>
          </p:nvSpPr>
          <p:spPr>
            <a:xfrm>
              <a:off x="0" y="9525"/>
              <a:ext cx="371475" cy="35242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3200" b="1" cap="none" spc="0" dirty="0">
                  <a:ln w="12700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+mn-ea"/>
                </a:rPr>
                <a:t>小</a:t>
              </a: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523875" y="9525"/>
              <a:ext cx="371475" cy="35242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3200" b="1" cap="none" spc="0" dirty="0">
                  <a:ln w="12700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+mn-ea"/>
                </a:rPr>
                <a:t>郡</a:t>
              </a: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1028700" y="9525"/>
              <a:ext cx="371475" cy="35242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3200" b="1" cap="none" spc="0">
                  <a:ln w="12700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+mn-ea"/>
                </a:rPr>
                <a:t>警</a:t>
              </a:r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1571624" y="9525"/>
              <a:ext cx="371475" cy="35242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3200" b="1" cap="none" spc="0">
                  <a:ln w="12700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+mn-ea"/>
                </a:rPr>
                <a:t>察</a:t>
              </a:r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2066923" y="9525"/>
              <a:ext cx="371475" cy="35242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3200" b="1" cap="none" spc="0">
                  <a:ln w="12700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+mn-ea"/>
                </a:rPr>
                <a:t>署</a:t>
              </a: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2600323" y="0"/>
              <a:ext cx="371475" cy="35242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2000" b="1" cap="none" spc="0" dirty="0">
                  <a:ln w="12700">
                    <a:noFill/>
                    <a:prstDash val="solid"/>
                  </a:ln>
                  <a:solidFill>
                    <a:schemeClr val="tx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ニ</a:t>
              </a: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3124198" y="0"/>
              <a:ext cx="371475" cy="35242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2000" b="1" cap="none" spc="0">
                  <a:ln w="12700">
                    <a:noFill/>
                    <a:prstDash val="solid"/>
                  </a:ln>
                  <a:solidFill>
                    <a:schemeClr val="tx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ュ</a:t>
              </a: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3648074" y="0"/>
              <a:ext cx="371475" cy="35242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2000" b="1" cap="none" spc="0">
                  <a:ln w="12700">
                    <a:noFill/>
                    <a:prstDash val="solid"/>
                  </a:ln>
                  <a:solidFill>
                    <a:schemeClr val="tx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ー</a:t>
              </a: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4200525" y="0"/>
              <a:ext cx="371475" cy="35242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2000" b="1" cap="none" spc="0">
                  <a:ln w="12700">
                    <a:noFill/>
                    <a:prstDash val="solid"/>
                  </a:ln>
                  <a:solidFill>
                    <a:schemeClr val="tx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ス</a:t>
              </a:r>
            </a:p>
          </p:txBody>
        </p:sp>
      </p:grpSp>
      <p:graphicFrame>
        <p:nvGraphicFramePr>
          <p:cNvPr id="20" name="グラフ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1550139"/>
              </p:ext>
            </p:extLst>
          </p:nvPr>
        </p:nvGraphicFramePr>
        <p:xfrm>
          <a:off x="2458122" y="7251031"/>
          <a:ext cx="4248151" cy="1638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正方形/長方形 20"/>
          <p:cNvSpPr/>
          <p:nvPr/>
        </p:nvSpPr>
        <p:spPr>
          <a:xfrm>
            <a:off x="684714" y="1061650"/>
            <a:ext cx="5434060" cy="660189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54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令和</a:t>
            </a:r>
            <a:r>
              <a:rPr lang="ja-JP" altLang="en-US" sz="54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６</a:t>
            </a:r>
            <a:r>
              <a:rPr lang="ja-JP" altLang="en-US" sz="54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年度</a:t>
            </a:r>
            <a:r>
              <a:rPr lang="ja-JP" altLang="en-US" sz="54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福岡県警察官募集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50630" y="1785873"/>
            <a:ext cx="5959807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00" dirty="0">
                <a:latin typeface="+mn-ea"/>
                <a:cs typeface="メイリオ" pitchFamily="50" charset="-128"/>
              </a:rPr>
              <a:t>　福岡県警察の</a:t>
            </a:r>
            <a:r>
              <a:rPr lang="ja-JP" altLang="en-US" sz="1100" dirty="0" smtClean="0">
                <a:latin typeface="+mn-ea"/>
                <a:cs typeface="メイリオ" pitchFamily="50" charset="-128"/>
              </a:rPr>
              <a:t>令和６年度</a:t>
            </a:r>
            <a:r>
              <a:rPr lang="ja-JP" altLang="en-US" sz="1100" dirty="0">
                <a:latin typeface="+mn-ea"/>
                <a:cs typeface="メイリオ" pitchFamily="50" charset="-128"/>
              </a:rPr>
              <a:t>第１回警察官採用試験の試験日程等については、次のとおりです。</a:t>
            </a:r>
            <a:endParaRPr lang="en-US" altLang="ja-JP" sz="1100" dirty="0">
              <a:latin typeface="+mn-ea"/>
              <a:cs typeface="メイリオ" pitchFamily="50" charset="-128"/>
            </a:endParaRPr>
          </a:p>
        </p:txBody>
      </p:sp>
      <p:pic>
        <p:nvPicPr>
          <p:cNvPr id="24" name="図 2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" b="222"/>
          <a:stretch/>
        </p:blipFill>
        <p:spPr bwMode="auto">
          <a:xfrm>
            <a:off x="554546" y="2154253"/>
            <a:ext cx="5551973" cy="218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テキスト ボックス 25"/>
          <p:cNvSpPr txBox="1"/>
          <p:nvPr/>
        </p:nvSpPr>
        <p:spPr>
          <a:xfrm>
            <a:off x="563665" y="4456844"/>
            <a:ext cx="5004794" cy="28803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+mn-ea"/>
                <a:cs typeface="メイリオ" pitchFamily="50" charset="-128"/>
              </a:rPr>
              <a:t>令和</a:t>
            </a:r>
            <a:r>
              <a:rPr lang="ja-JP" altLang="en-US" sz="1400" b="1" dirty="0">
                <a:solidFill>
                  <a:schemeClr val="bg1"/>
                </a:solidFill>
                <a:latin typeface="+mn-ea"/>
                <a:cs typeface="メイリオ" pitchFamily="50" charset="-128"/>
              </a:rPr>
              <a:t>６</a:t>
            </a:r>
            <a:r>
              <a:rPr lang="ja-JP" altLang="en-US" sz="1400" b="1" dirty="0" smtClean="0">
                <a:solidFill>
                  <a:schemeClr val="bg1"/>
                </a:solidFill>
                <a:latin typeface="+mn-ea"/>
                <a:cs typeface="メイリオ" pitchFamily="50" charset="-128"/>
              </a:rPr>
              <a:t>年度</a:t>
            </a:r>
            <a:r>
              <a:rPr lang="ja-JP" altLang="en-US" sz="1400" b="1" dirty="0">
                <a:solidFill>
                  <a:schemeClr val="bg1"/>
                </a:solidFill>
                <a:latin typeface="+mn-ea"/>
                <a:cs typeface="メイリオ" pitchFamily="50" charset="-128"/>
              </a:rPr>
              <a:t>第１回福岡県警察官採用試験のご案内</a:t>
            </a:r>
            <a:endParaRPr kumimoji="1" lang="ja-JP" altLang="en-US" sz="1400" b="1" dirty="0">
              <a:solidFill>
                <a:schemeClr val="bg1"/>
              </a:solidFill>
              <a:latin typeface="+mn-ea"/>
              <a:cs typeface="メイリオ" pitchFamily="50" charset="-128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554546" y="4435228"/>
            <a:ext cx="5013913" cy="2219492"/>
            <a:chOff x="10402" y="6034781"/>
            <a:chExt cx="5013913" cy="2219492"/>
          </a:xfrm>
        </p:grpSpPr>
        <p:sp>
          <p:nvSpPr>
            <p:cNvPr id="28" name="テキスト ボックス 27"/>
            <p:cNvSpPr txBox="1"/>
            <p:nvPr/>
          </p:nvSpPr>
          <p:spPr>
            <a:xfrm>
              <a:off x="10402" y="6034781"/>
              <a:ext cx="5013913" cy="221949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lnSpc>
                  <a:spcPct val="150000"/>
                </a:lnSpc>
              </a:pPr>
              <a:endParaRPr lang="en-US" altLang="ja-JP" sz="1100" dirty="0" smtClean="0">
                <a:latin typeface="+mn-ea"/>
                <a:cs typeface="メイリオ" pitchFamily="50" charset="-128"/>
              </a:endParaRPr>
            </a:p>
            <a:p>
              <a:pPr>
                <a:lnSpc>
                  <a:spcPct val="150000"/>
                </a:lnSpc>
              </a:pPr>
              <a:endParaRPr lang="en-US" altLang="ja-JP" sz="400" dirty="0" smtClean="0">
                <a:latin typeface="+mn-ea"/>
                <a:cs typeface="メイリオ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100" dirty="0">
                  <a:latin typeface="+mn-ea"/>
                  <a:cs typeface="メイリオ" pitchFamily="50" charset="-128"/>
                </a:rPr>
                <a:t> </a:t>
              </a:r>
              <a:r>
                <a:rPr lang="ja-JP" altLang="en-US" sz="1100" dirty="0" smtClean="0">
                  <a:latin typeface="+mn-ea"/>
                  <a:cs typeface="メイリオ" pitchFamily="50" charset="-128"/>
                </a:rPr>
                <a:t>■</a:t>
              </a:r>
              <a:r>
                <a:rPr lang="ja-JP" altLang="en-US" sz="1100" dirty="0">
                  <a:latin typeface="+mn-ea"/>
                  <a:cs typeface="メイリオ" pitchFamily="50" charset="-128"/>
                </a:rPr>
                <a:t>　受付期間：</a:t>
              </a:r>
              <a:r>
                <a:rPr lang="ja-JP" altLang="en-US" sz="1100" dirty="0" smtClean="0">
                  <a:latin typeface="+mn-ea"/>
                  <a:cs typeface="メイリオ" pitchFamily="50" charset="-128"/>
                </a:rPr>
                <a:t>令和６年</a:t>
              </a:r>
              <a:r>
                <a:rPr lang="ja-JP" altLang="en-US" sz="1100" dirty="0">
                  <a:latin typeface="+mn-ea"/>
                  <a:cs typeface="メイリオ" pitchFamily="50" charset="-128"/>
                </a:rPr>
                <a:t>３月</a:t>
              </a:r>
              <a:r>
                <a:rPr lang="ja-JP" altLang="en-US" sz="1100" dirty="0" smtClean="0">
                  <a:latin typeface="+mn-ea"/>
                  <a:cs typeface="メイリオ" pitchFamily="50" charset="-128"/>
                </a:rPr>
                <a:t>２１日</a:t>
              </a:r>
              <a:r>
                <a:rPr lang="ja-JP" altLang="en-US" sz="1100" dirty="0">
                  <a:latin typeface="+mn-ea"/>
                  <a:cs typeface="メイリオ" pitchFamily="50" charset="-128"/>
                </a:rPr>
                <a:t>（木）～４月</a:t>
              </a:r>
              <a:r>
                <a:rPr lang="ja-JP" altLang="en-US" sz="1100" dirty="0" smtClean="0">
                  <a:latin typeface="+mn-ea"/>
                  <a:cs typeface="メイリオ" pitchFamily="50" charset="-128"/>
                </a:rPr>
                <a:t>１１日</a:t>
              </a:r>
              <a:r>
                <a:rPr lang="ja-JP" altLang="en-US" sz="1100" dirty="0">
                  <a:latin typeface="+mn-ea"/>
                  <a:cs typeface="メイリオ" pitchFamily="50" charset="-128"/>
                </a:rPr>
                <a:t>（木）</a:t>
              </a:r>
              <a:endParaRPr lang="en-US" altLang="ja-JP" sz="1100" dirty="0">
                <a:latin typeface="+mn-ea"/>
                <a:cs typeface="メイリオ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100" dirty="0" smtClean="0">
                  <a:latin typeface="+mn-ea"/>
                  <a:cs typeface="メイリオ" pitchFamily="50" charset="-128"/>
                </a:rPr>
                <a:t> ■</a:t>
              </a:r>
              <a:r>
                <a:rPr lang="ja-JP" altLang="en-US" sz="1100" dirty="0">
                  <a:latin typeface="+mn-ea"/>
                  <a:cs typeface="メイリオ" pitchFamily="50" charset="-128"/>
                </a:rPr>
                <a:t>　第１次試験日：</a:t>
              </a:r>
              <a:r>
                <a:rPr lang="ja-JP" altLang="en-US" sz="1100" dirty="0" smtClean="0">
                  <a:latin typeface="+mn-ea"/>
                  <a:cs typeface="メイリオ" pitchFamily="50" charset="-128"/>
                </a:rPr>
                <a:t>令和６年５月１２日</a:t>
              </a:r>
              <a:r>
                <a:rPr lang="ja-JP" altLang="en-US" sz="1100" dirty="0">
                  <a:latin typeface="+mn-ea"/>
                  <a:cs typeface="メイリオ" pitchFamily="50" charset="-128"/>
                </a:rPr>
                <a:t>（日）</a:t>
              </a:r>
              <a:endParaRPr lang="en-US" altLang="ja-JP" sz="1100" dirty="0">
                <a:latin typeface="+mn-ea"/>
                <a:cs typeface="メイリオ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100" dirty="0" smtClean="0">
                  <a:latin typeface="+mn-ea"/>
                  <a:cs typeface="メイリオ" pitchFamily="50" charset="-128"/>
                </a:rPr>
                <a:t> ■</a:t>
              </a:r>
              <a:r>
                <a:rPr lang="ja-JP" altLang="en-US" sz="1100" dirty="0">
                  <a:latin typeface="+mn-ea"/>
                  <a:cs typeface="メイリオ" pitchFamily="50" charset="-128"/>
                </a:rPr>
                <a:t>　受験申込方法</a:t>
              </a:r>
              <a:endParaRPr lang="en-US" altLang="ja-JP" sz="1100" dirty="0">
                <a:latin typeface="+mn-ea"/>
                <a:cs typeface="メイリオ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100" dirty="0" smtClean="0">
                  <a:latin typeface="+mn-ea"/>
                  <a:cs typeface="メイリオ" pitchFamily="50" charset="-128"/>
                </a:rPr>
                <a:t> </a:t>
              </a:r>
              <a:r>
                <a:rPr lang="ja-JP" altLang="en-US" sz="1100" dirty="0">
                  <a:latin typeface="+mn-ea"/>
                  <a:cs typeface="メイリオ" pitchFamily="50" charset="-128"/>
                </a:rPr>
                <a:t>　　受付期間中に右記ＱＲコード</a:t>
              </a:r>
              <a:r>
                <a:rPr lang="ja-JP" altLang="en-US" sz="1100" dirty="0" smtClean="0">
                  <a:latin typeface="+mn-ea"/>
                  <a:cs typeface="メイリオ" pitchFamily="50" charset="-128"/>
                </a:rPr>
                <a:t>から福岡県</a:t>
              </a:r>
              <a:endParaRPr lang="en-US" altLang="ja-JP" sz="1100" dirty="0" smtClean="0">
                <a:latin typeface="+mn-ea"/>
                <a:cs typeface="メイリオ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100" dirty="0" smtClean="0">
                  <a:latin typeface="+mn-ea"/>
                  <a:cs typeface="メイリオ" pitchFamily="50" charset="-128"/>
                </a:rPr>
                <a:t> 　警察</a:t>
              </a:r>
              <a:r>
                <a:rPr lang="ja-JP" altLang="en-US" sz="1100" dirty="0">
                  <a:latin typeface="+mn-ea"/>
                  <a:cs typeface="メイリオ" pitchFamily="50" charset="-128"/>
                </a:rPr>
                <a:t>採用サイトにアクセスし</a:t>
              </a:r>
              <a:r>
                <a:rPr lang="ja-JP" altLang="en-US" sz="1100" dirty="0" smtClean="0">
                  <a:latin typeface="+mn-ea"/>
                  <a:cs typeface="メイリオ" pitchFamily="50" charset="-128"/>
                </a:rPr>
                <a:t>、受験</a:t>
              </a:r>
              <a:r>
                <a:rPr lang="ja-JP" altLang="en-US" sz="1100" dirty="0">
                  <a:latin typeface="+mn-ea"/>
                  <a:cs typeface="メイリオ" pitchFamily="50" charset="-128"/>
                </a:rPr>
                <a:t>案内</a:t>
              </a:r>
              <a:r>
                <a:rPr lang="ja-JP" altLang="en-US" sz="1100" dirty="0" smtClean="0">
                  <a:latin typeface="+mn-ea"/>
                  <a:cs typeface="メイリオ" pitchFamily="50" charset="-128"/>
                </a:rPr>
                <a:t>と</a:t>
              </a:r>
              <a:endParaRPr lang="en-US" altLang="ja-JP" sz="1100" dirty="0" smtClean="0">
                <a:latin typeface="+mn-ea"/>
                <a:cs typeface="メイリオ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100" dirty="0" smtClean="0">
                  <a:latin typeface="+mn-ea"/>
                  <a:cs typeface="メイリオ" pitchFamily="50" charset="-128"/>
                </a:rPr>
                <a:t> </a:t>
              </a:r>
              <a:r>
                <a:rPr lang="ja-JP" altLang="en-US" sz="1100" dirty="0">
                  <a:latin typeface="+mn-ea"/>
                  <a:cs typeface="メイリオ" pitchFamily="50" charset="-128"/>
                </a:rPr>
                <a:t>　</a:t>
              </a:r>
              <a:r>
                <a:rPr lang="ja-JP" altLang="en-US" sz="1100" dirty="0" smtClean="0">
                  <a:latin typeface="+mn-ea"/>
                  <a:cs typeface="メイリオ" pitchFamily="50" charset="-128"/>
                </a:rPr>
                <a:t>受験</a:t>
              </a:r>
              <a:r>
                <a:rPr lang="ja-JP" altLang="en-US" sz="1100" dirty="0">
                  <a:latin typeface="+mn-ea"/>
                  <a:cs typeface="メイリオ" pitchFamily="50" charset="-128"/>
                </a:rPr>
                <a:t>申込要領をよく</a:t>
              </a:r>
              <a:r>
                <a:rPr lang="ja-JP" altLang="en-US" sz="1100" dirty="0" smtClean="0">
                  <a:latin typeface="+mn-ea"/>
                  <a:cs typeface="メイリオ" pitchFamily="50" charset="-128"/>
                </a:rPr>
                <a:t>ご確認</a:t>
              </a:r>
              <a:r>
                <a:rPr lang="ja-JP" altLang="en-US" sz="1100" dirty="0">
                  <a:latin typeface="+mn-ea"/>
                  <a:cs typeface="メイリオ" pitchFamily="50" charset="-128"/>
                </a:rPr>
                <a:t>の上、申込</a:t>
              </a:r>
              <a:r>
                <a:rPr lang="ja-JP" altLang="en-US" sz="1100" dirty="0" smtClean="0">
                  <a:latin typeface="+mn-ea"/>
                  <a:cs typeface="メイリオ" pitchFamily="50" charset="-128"/>
                </a:rPr>
                <a:t>手続</a:t>
              </a:r>
              <a:endParaRPr lang="en-US" altLang="ja-JP" sz="1100" dirty="0" smtClean="0">
                <a:latin typeface="+mn-ea"/>
                <a:cs typeface="メイリオ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100" dirty="0" smtClean="0">
                  <a:latin typeface="+mn-ea"/>
                  <a:cs typeface="メイリオ" pitchFamily="50" charset="-128"/>
                </a:rPr>
                <a:t> </a:t>
              </a:r>
              <a:r>
                <a:rPr lang="ja-JP" altLang="en-US" sz="1100" dirty="0">
                  <a:latin typeface="+mn-ea"/>
                  <a:cs typeface="メイリオ" pitchFamily="50" charset="-128"/>
                </a:rPr>
                <a:t>　</a:t>
              </a:r>
              <a:r>
                <a:rPr lang="ja-JP" altLang="en-US" sz="1100" dirty="0" smtClean="0">
                  <a:latin typeface="+mn-ea"/>
                  <a:cs typeface="メイリオ" pitchFamily="50" charset="-128"/>
                </a:rPr>
                <a:t>を</a:t>
              </a:r>
              <a:r>
                <a:rPr lang="ja-JP" altLang="en-US" sz="1100" dirty="0">
                  <a:latin typeface="+mn-ea"/>
                  <a:cs typeface="メイリオ" pitchFamily="50" charset="-128"/>
                </a:rPr>
                <a:t>行ってください。</a:t>
              </a:r>
              <a:endParaRPr lang="en-US" altLang="ja-JP" sz="1100" dirty="0">
                <a:latin typeface="+mn-ea"/>
                <a:cs typeface="メイリオ" pitchFamily="50" charset="-128"/>
              </a:endParaRPr>
            </a:p>
            <a:p>
              <a:pPr>
                <a:lnSpc>
                  <a:spcPct val="150000"/>
                </a:lnSpc>
              </a:pPr>
              <a:endParaRPr lang="en-US" altLang="ja-JP" sz="1100" dirty="0">
                <a:latin typeface="+mn-ea"/>
                <a:cs typeface="メイリオ" pitchFamily="50" charset="-128"/>
              </a:endParaRPr>
            </a:p>
            <a:p>
              <a:pPr>
                <a:lnSpc>
                  <a:spcPct val="150000"/>
                </a:lnSpc>
              </a:pPr>
              <a:endParaRPr lang="en-US" altLang="ja-JP" sz="1100" dirty="0">
                <a:latin typeface="+mn-ea"/>
                <a:cs typeface="メイリオ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100" dirty="0">
                  <a:latin typeface="+mn-ea"/>
                  <a:cs typeface="メイリオ" pitchFamily="50" charset="-128"/>
                </a:rPr>
                <a:t>　</a:t>
              </a:r>
              <a:endParaRPr kumimoji="1" lang="en-US" altLang="ja-JP" sz="1100" dirty="0">
                <a:latin typeface="+mn-ea"/>
                <a:cs typeface="メイリオ" pitchFamily="50" charset="-128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2945869" y="8040110"/>
              <a:ext cx="109218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700" dirty="0">
                  <a:latin typeface="+mn-ea"/>
                </a:rPr>
                <a:t>福岡県</a:t>
              </a:r>
              <a:r>
                <a:rPr lang="ja-JP" altLang="en-US" sz="700" dirty="0" smtClean="0">
                  <a:latin typeface="+mn-ea"/>
                </a:rPr>
                <a:t>警察採用</a:t>
              </a:r>
              <a:r>
                <a:rPr lang="ja-JP" altLang="en-US" sz="700" dirty="0">
                  <a:latin typeface="+mn-ea"/>
                </a:rPr>
                <a:t>サイト</a:t>
              </a:r>
              <a:endParaRPr kumimoji="1" lang="ja-JP" altLang="en-US" sz="700" dirty="0">
                <a:latin typeface="+mn-ea"/>
              </a:endParaRPr>
            </a:p>
          </p:txBody>
        </p:sp>
        <p:pic>
          <p:nvPicPr>
            <p:cNvPr id="31" name="図 3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4979" y="7270530"/>
              <a:ext cx="846657" cy="846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5" descr="C:\Documents and Settings\fpp\デスクトップ\新しいフォルダ\縮小版４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1258" y="7267567"/>
              <a:ext cx="795894" cy="880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フリーフォーム 32"/>
            <p:cNvSpPr/>
            <p:nvPr/>
          </p:nvSpPr>
          <p:spPr>
            <a:xfrm rot="9031618">
              <a:off x="3515362" y="6674069"/>
              <a:ext cx="1114599" cy="785891"/>
            </a:xfrm>
            <a:custGeom>
              <a:avLst/>
              <a:gdLst>
                <a:gd name="connsiteX0" fmla="*/ 10736 w 1180294"/>
                <a:gd name="connsiteY0" fmla="*/ 284218 h 785891"/>
                <a:gd name="connsiteX1" fmla="*/ 0 w 1180294"/>
                <a:gd name="connsiteY1" fmla="*/ 39686 h 785891"/>
                <a:gd name="connsiteX2" fmla="*/ 196107 w 1180294"/>
                <a:gd name="connsiteY2" fmla="*/ 23596 h 785891"/>
                <a:gd name="connsiteX3" fmla="*/ 514286 w 1180294"/>
                <a:gd name="connsiteY3" fmla="*/ 187107 h 785891"/>
                <a:gd name="connsiteX4" fmla="*/ 545535 w 1180294"/>
                <a:gd name="connsiteY4" fmla="*/ 0 h 785891"/>
                <a:gd name="connsiteX5" fmla="*/ 582651 w 1180294"/>
                <a:gd name="connsiteY5" fmla="*/ 222240 h 785891"/>
                <a:gd name="connsiteX6" fmla="*/ 1049940 w 1180294"/>
                <a:gd name="connsiteY6" fmla="*/ 462378 h 785891"/>
                <a:gd name="connsiteX7" fmla="*/ 1180294 w 1180294"/>
                <a:gd name="connsiteY7" fmla="*/ 711708 h 785891"/>
                <a:gd name="connsiteX8" fmla="*/ 973135 w 1180294"/>
                <a:gd name="connsiteY8" fmla="*/ 785891 h 785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80294" h="785891">
                  <a:moveTo>
                    <a:pt x="10736" y="284218"/>
                  </a:moveTo>
                  <a:lnTo>
                    <a:pt x="0" y="39686"/>
                  </a:lnTo>
                  <a:lnTo>
                    <a:pt x="196107" y="23596"/>
                  </a:lnTo>
                  <a:lnTo>
                    <a:pt x="514286" y="187107"/>
                  </a:lnTo>
                  <a:lnTo>
                    <a:pt x="545535" y="0"/>
                  </a:lnTo>
                  <a:lnTo>
                    <a:pt x="582651" y="222240"/>
                  </a:lnTo>
                  <a:lnTo>
                    <a:pt x="1049940" y="462378"/>
                  </a:lnTo>
                  <a:lnTo>
                    <a:pt x="1180294" y="711708"/>
                  </a:lnTo>
                  <a:lnTo>
                    <a:pt x="973135" y="785891"/>
                  </a:lnTo>
                  <a:close/>
                </a:path>
              </a:pathLst>
            </a:custGeom>
            <a:solidFill>
              <a:srgbClr val="BDD7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3484008" y="6903798"/>
              <a:ext cx="13401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インターネットによる</a:t>
              </a:r>
              <a:endParaRPr lang="en-US" altLang="ja-JP" sz="7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  <a:p>
              <a:r>
                <a:rPr lang="ja-JP" altLang="en-US" sz="700" dirty="0"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　　　　</a:t>
              </a:r>
              <a:r>
                <a:rPr lang="ja-JP" altLang="en-US" sz="700" dirty="0" smtClean="0"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受験</a:t>
              </a:r>
              <a:r>
                <a:rPr lang="ja-JP" altLang="en-US" sz="700" dirty="0"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申込みです</a:t>
              </a:r>
              <a:r>
                <a:rPr lang="ja-JP" altLang="en-US" sz="700" dirty="0" smtClean="0"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！</a:t>
              </a:r>
              <a:endParaRPr lang="en-US" altLang="ja-JP" sz="7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207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</Words>
  <Application>Microsoft Office PowerPoint</Application>
  <PresentationFormat>A4 210 x 297 mm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HGS創英角ﾎﾟｯﾌﾟ体</vt:lpstr>
      <vt:lpstr>Meiryo UI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2022-06-30T04:35:57Z</dcterms:created>
  <dcterms:modified xsi:type="dcterms:W3CDTF">2024-09-21T02:35:25Z</dcterms:modified>
</cp:coreProperties>
</file>