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5050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4B86526A-BAC8-4FE5-84D4-02BA3C6A9657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3488"/>
            <a:ext cx="23066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51389"/>
            <a:ext cx="5389563" cy="3887787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64"/>
            <a:ext cx="2919413" cy="49530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4"/>
            <a:ext cx="2919412" cy="49530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21727FAB-D5A7-407E-8843-158DD6BB8F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282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27FAB-D5A7-407E-8843-158DD6BB8F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11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2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32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8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7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36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92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6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71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11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7144-FEA0-4040-B570-2AA67397095E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12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図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9080" y="3524445"/>
            <a:ext cx="1524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73771" y="3531917"/>
            <a:ext cx="1524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082174" y="3528551"/>
            <a:ext cx="325773" cy="371687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7132" y="8349830"/>
            <a:ext cx="6869547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0" y="0"/>
            <a:ext cx="6858000" cy="18845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CCFF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-11549" y="9554242"/>
            <a:ext cx="6869549" cy="351758"/>
          </a:xfrm>
          <a:prstGeom prst="rect">
            <a:avLst/>
          </a:prstGeom>
          <a:noFill/>
          <a:ln w="6350" cmpd="sng">
            <a:noFill/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 岡 県</a:t>
            </a:r>
            <a:r>
              <a:rPr kumimoji="1" lang="ja-JP" altLang="en-US" sz="1600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警 察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1547" y="8324885"/>
            <a:ext cx="57246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福岡県内交通死亡事故発生状況</a:t>
            </a:r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令和６年４月２日現在（概数）</a:t>
            </a:r>
            <a:endParaRPr kumimoji="1"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死者数２４人（前年同期比－３人）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85725" y="6219240"/>
            <a:ext cx="7045653" cy="2098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ドライバーの方へ</a:t>
            </a:r>
            <a:r>
              <a:rPr kumimoji="1"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15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　右折する際は、対向車の動きや右折先の状況の確認を徹底しましょう。</a:t>
            </a:r>
            <a:endParaRPr kumimoji="1" lang="en-US" altLang="ja-JP" sz="15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5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　不測の事態に備え、すぐに止まれる安全な速度で走行しましょう。</a:t>
            </a:r>
            <a:endParaRPr kumimoji="1" lang="en-US" altLang="ja-JP" sz="15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5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　夕暮れ時間帯は、早めにライトを点灯しましょう。</a:t>
            </a:r>
            <a:endParaRPr kumimoji="1" lang="en-US" altLang="ja-JP" sz="15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6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歩行者の方へ</a:t>
            </a:r>
            <a:r>
              <a:rPr kumimoji="1"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5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　道路は危険な場所です。</a:t>
            </a:r>
            <a:endParaRPr kumimoji="1" lang="en-US" altLang="ja-JP" sz="15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5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　あなたから車が見えていても、車があなたに気付いているとは限りません。</a:t>
            </a:r>
            <a:endParaRPr kumimoji="1" lang="en-US" altLang="ja-JP" sz="15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5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　青信号で横断する際も、周囲の安全を確認しましょう。　</a:t>
            </a:r>
            <a:endParaRPr kumimoji="1" lang="en-US" altLang="ja-JP" sz="15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868872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飯塚</a:t>
            </a:r>
            <a:r>
              <a:rPr kumimoji="1" lang="ja-JP" altLang="en-US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警察署管内で</a:t>
            </a:r>
            <a:endParaRPr kumimoji="1" lang="en-US" altLang="ja-JP" sz="2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普通貨物車</a:t>
            </a:r>
            <a:r>
              <a:rPr kumimoji="1" lang="ja-JP" altLang="en-US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と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行者</a:t>
            </a:r>
            <a:r>
              <a:rPr kumimoji="1" lang="ja-JP" altLang="en-US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が衝突</a:t>
            </a:r>
            <a:r>
              <a:rPr kumimoji="1" lang="en-US" altLang="ja-JP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!!</a:t>
            </a:r>
            <a:endParaRPr kumimoji="1" lang="ja-JP" altLang="en-US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111" y="1909031"/>
            <a:ext cx="675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発生日時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：４月２日（火）午後６時２５分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頃</a:t>
            </a:r>
            <a:endParaRPr kumimoji="1" lang="en-US" altLang="ja-JP" sz="1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発生場所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：飯塚市相田　付近</a:t>
            </a:r>
            <a:endParaRPr kumimoji="1" lang="en-US" altLang="ja-JP" sz="1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1548" y="-6980"/>
            <a:ext cx="686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交通死亡事故発生</a:t>
            </a:r>
            <a:endParaRPr kumimoji="1" lang="ja-JP" altLang="en-US" sz="4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357902" y="2970567"/>
            <a:ext cx="1881366" cy="56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70218" y="4684327"/>
            <a:ext cx="1866434" cy="35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746130" y="4684326"/>
            <a:ext cx="273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70218" y="2691246"/>
            <a:ext cx="1866434" cy="38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3746130" y="2696442"/>
            <a:ext cx="273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79859" y="5418194"/>
            <a:ext cx="687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i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交通事故を起こさない、</a:t>
            </a:r>
            <a:endParaRPr kumimoji="1" lang="en-US" altLang="ja-JP" sz="2400" i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i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交通事故に遭わないために・・・</a:t>
            </a:r>
            <a:endParaRPr kumimoji="1" lang="en-US" altLang="ja-JP" sz="2400" i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56003" y="5440054"/>
            <a:ext cx="673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テキスト ボックス 53"/>
          <p:cNvSpPr txBox="1"/>
          <p:nvPr/>
        </p:nvSpPr>
        <p:spPr>
          <a:xfrm flipH="1">
            <a:off x="295062" y="2680495"/>
            <a:ext cx="686963" cy="2880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歩道</a:t>
            </a:r>
          </a:p>
        </p:txBody>
      </p:sp>
      <p:sp>
        <p:nvSpPr>
          <p:cNvPr id="46" name="正方形/長方形 45"/>
          <p:cNvSpPr/>
          <p:nvPr/>
        </p:nvSpPr>
        <p:spPr>
          <a:xfrm flipH="1">
            <a:off x="6577566" y="3385786"/>
            <a:ext cx="252000" cy="9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5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至</a:t>
            </a:r>
            <a:r>
              <a:rPr kumimoji="1" lang="ja-JP" altLang="en-US" sz="1050" b="0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b="0" baseline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川津</a:t>
            </a:r>
            <a:r>
              <a:rPr kumimoji="1" lang="ja-JP" altLang="en-US" sz="12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</a:p>
        </p:txBody>
      </p:sp>
      <p:sp>
        <p:nvSpPr>
          <p:cNvPr id="47" name="正方形/長方形 46"/>
          <p:cNvSpPr/>
          <p:nvPr/>
        </p:nvSpPr>
        <p:spPr>
          <a:xfrm flipH="1">
            <a:off x="90399" y="3386205"/>
            <a:ext cx="252000" cy="9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5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至</a:t>
            </a:r>
            <a:r>
              <a:rPr kumimoji="1" lang="ja-JP" altLang="en-US" sz="1050" b="0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b="0" baseline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伊川</a:t>
            </a:r>
            <a:r>
              <a:rPr kumimoji="1" lang="ja-JP" altLang="en-US" sz="12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4235771" y="2968495"/>
            <a:ext cx="0" cy="55250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746130" y="2984027"/>
            <a:ext cx="273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236652" y="2557670"/>
            <a:ext cx="0" cy="4341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3752406" y="2557670"/>
            <a:ext cx="0" cy="4341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357902" y="4939500"/>
            <a:ext cx="1859102" cy="51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3733814" y="4944696"/>
            <a:ext cx="273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2236652" y="4668308"/>
            <a:ext cx="0" cy="4341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3741158" y="4683789"/>
            <a:ext cx="0" cy="4341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左矢印 29"/>
          <p:cNvSpPr/>
          <p:nvPr/>
        </p:nvSpPr>
        <p:spPr>
          <a:xfrm rot="8732966">
            <a:off x="2720946" y="4280682"/>
            <a:ext cx="433047" cy="95306"/>
          </a:xfrm>
          <a:prstGeom prst="lef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53"/>
          <p:cNvSpPr txBox="1"/>
          <p:nvPr/>
        </p:nvSpPr>
        <p:spPr>
          <a:xfrm flipH="1">
            <a:off x="256282" y="4672078"/>
            <a:ext cx="686963" cy="2880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歩道</a:t>
            </a:r>
          </a:p>
        </p:txBody>
      </p:sp>
      <p:cxnSp>
        <p:nvCxnSpPr>
          <p:cNvPr id="51" name="直線コネクタ 50"/>
          <p:cNvCxnSpPr/>
          <p:nvPr/>
        </p:nvCxnSpPr>
        <p:spPr>
          <a:xfrm>
            <a:off x="4573909" y="3853755"/>
            <a:ext cx="1853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8" name="図 7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60"/>
          <a:stretch/>
        </p:blipFill>
        <p:spPr bwMode="auto">
          <a:xfrm>
            <a:off x="2373814" y="2686050"/>
            <a:ext cx="1244045" cy="2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6" name="直線コネクタ 85"/>
          <p:cNvCxnSpPr/>
          <p:nvPr/>
        </p:nvCxnSpPr>
        <p:spPr>
          <a:xfrm>
            <a:off x="570245" y="3853755"/>
            <a:ext cx="8426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9" name="Picture 88" descr="No582 自動車（軽四・上面図）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02529">
            <a:off x="3384317" y="3595697"/>
            <a:ext cx="385621" cy="746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図 8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60"/>
          <a:stretch/>
        </p:blipFill>
        <p:spPr bwMode="auto">
          <a:xfrm rot="10800000">
            <a:off x="2382126" y="4700891"/>
            <a:ext cx="1244045" cy="2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爆発 2 38"/>
          <p:cNvSpPr/>
          <p:nvPr/>
        </p:nvSpPr>
        <p:spPr>
          <a:xfrm rot="2900145">
            <a:off x="3861218" y="3695374"/>
            <a:ext cx="366018" cy="429135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92" name="左矢印 91"/>
          <p:cNvSpPr/>
          <p:nvPr/>
        </p:nvSpPr>
        <p:spPr>
          <a:xfrm rot="5400000">
            <a:off x="2462801" y="4690602"/>
            <a:ext cx="433047" cy="95306"/>
          </a:xfrm>
          <a:prstGeom prst="lef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4828271" y="3860282"/>
            <a:ext cx="66696" cy="6508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1107756" y="3203271"/>
            <a:ext cx="66696" cy="6508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53"/>
          <p:cNvSpPr txBox="1"/>
          <p:nvPr/>
        </p:nvSpPr>
        <p:spPr>
          <a:xfrm flipH="1">
            <a:off x="5924406" y="2691246"/>
            <a:ext cx="686963" cy="2880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歩道</a:t>
            </a:r>
          </a:p>
        </p:txBody>
      </p:sp>
      <p:sp>
        <p:nvSpPr>
          <p:cNvPr id="98" name="テキスト ボックス 53"/>
          <p:cNvSpPr txBox="1"/>
          <p:nvPr/>
        </p:nvSpPr>
        <p:spPr>
          <a:xfrm flipH="1">
            <a:off x="5885626" y="4682829"/>
            <a:ext cx="686963" cy="2880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歩道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679324" y="2447493"/>
            <a:ext cx="660979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至 庄司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631672" y="5029888"/>
            <a:ext cx="797328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至 伊岐須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" name="図 10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5742400" y="8377649"/>
            <a:ext cx="868969" cy="1117845"/>
          </a:xfrm>
          <a:prstGeom prst="rect">
            <a:avLst/>
          </a:prstGeom>
        </p:spPr>
      </p:pic>
      <p:grpSp>
        <p:nvGrpSpPr>
          <p:cNvPr id="105" name="グループ化 104"/>
          <p:cNvGrpSpPr/>
          <p:nvPr/>
        </p:nvGrpSpPr>
        <p:grpSpPr>
          <a:xfrm>
            <a:off x="1289012" y="4324733"/>
            <a:ext cx="80963" cy="469246"/>
            <a:chOff x="0" y="0"/>
            <a:chExt cx="104775" cy="521724"/>
          </a:xfrm>
        </p:grpSpPr>
        <p:sp>
          <p:nvSpPr>
            <p:cNvPr id="106" name="フローチャート : 論理積ゲート 21"/>
            <p:cNvSpPr/>
            <p:nvPr/>
          </p:nvSpPr>
          <p:spPr>
            <a:xfrm>
              <a:off x="0" y="0"/>
              <a:ext cx="104775" cy="95865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7" name="フローチャート : 論理積ゲート 22"/>
            <p:cNvSpPr/>
            <p:nvPr/>
          </p:nvSpPr>
          <p:spPr>
            <a:xfrm>
              <a:off x="0" y="98585"/>
              <a:ext cx="104775" cy="97972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8" name="フローチャート : 論理積ゲート 23"/>
            <p:cNvSpPr/>
            <p:nvPr/>
          </p:nvSpPr>
          <p:spPr>
            <a:xfrm>
              <a:off x="0" y="193834"/>
              <a:ext cx="104775" cy="95863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09" name="直線コネクタ 108"/>
            <p:cNvCxnSpPr>
              <a:stCxn id="108" idx="1"/>
            </p:cNvCxnSpPr>
            <p:nvPr/>
          </p:nvCxnSpPr>
          <p:spPr>
            <a:xfrm>
              <a:off x="0" y="241766"/>
              <a:ext cx="1843" cy="27995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グループ化 109"/>
          <p:cNvGrpSpPr/>
          <p:nvPr/>
        </p:nvGrpSpPr>
        <p:grpSpPr>
          <a:xfrm rot="5400000">
            <a:off x="2331131" y="2425060"/>
            <a:ext cx="101988" cy="453772"/>
            <a:chOff x="0" y="0"/>
            <a:chExt cx="104775" cy="521724"/>
          </a:xfrm>
        </p:grpSpPr>
        <p:sp>
          <p:nvSpPr>
            <p:cNvPr id="111" name="フローチャート : 論理積ゲート 21"/>
            <p:cNvSpPr/>
            <p:nvPr/>
          </p:nvSpPr>
          <p:spPr>
            <a:xfrm>
              <a:off x="0" y="0"/>
              <a:ext cx="104775" cy="95865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2" name="フローチャート : 論理積ゲート 22"/>
            <p:cNvSpPr/>
            <p:nvPr/>
          </p:nvSpPr>
          <p:spPr>
            <a:xfrm>
              <a:off x="0" y="98585"/>
              <a:ext cx="104775" cy="97972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3" name="フローチャート : 論理積ゲート 23"/>
            <p:cNvSpPr/>
            <p:nvPr/>
          </p:nvSpPr>
          <p:spPr>
            <a:xfrm>
              <a:off x="0" y="193834"/>
              <a:ext cx="104775" cy="95863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14" name="直線コネクタ 113"/>
            <p:cNvCxnSpPr>
              <a:stCxn id="113" idx="1"/>
            </p:cNvCxnSpPr>
            <p:nvPr/>
          </p:nvCxnSpPr>
          <p:spPr>
            <a:xfrm>
              <a:off x="0" y="241766"/>
              <a:ext cx="1843" cy="27995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 rot="10800000">
            <a:off x="4630978" y="2847409"/>
            <a:ext cx="95884" cy="518192"/>
            <a:chOff x="0" y="0"/>
            <a:chExt cx="104775" cy="521724"/>
          </a:xfrm>
        </p:grpSpPr>
        <p:sp>
          <p:nvSpPr>
            <p:cNvPr id="116" name="フローチャート : 論理積ゲート 21"/>
            <p:cNvSpPr/>
            <p:nvPr/>
          </p:nvSpPr>
          <p:spPr>
            <a:xfrm>
              <a:off x="0" y="0"/>
              <a:ext cx="104775" cy="95865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7" name="フローチャート : 論理積ゲート 22"/>
            <p:cNvSpPr/>
            <p:nvPr/>
          </p:nvSpPr>
          <p:spPr>
            <a:xfrm>
              <a:off x="0" y="98585"/>
              <a:ext cx="104775" cy="97972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8" name="フローチャート : 論理積ゲート 23"/>
            <p:cNvSpPr/>
            <p:nvPr/>
          </p:nvSpPr>
          <p:spPr>
            <a:xfrm>
              <a:off x="0" y="193834"/>
              <a:ext cx="104775" cy="95863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19" name="直線コネクタ 118"/>
            <p:cNvCxnSpPr>
              <a:stCxn id="118" idx="1"/>
            </p:cNvCxnSpPr>
            <p:nvPr/>
          </p:nvCxnSpPr>
          <p:spPr>
            <a:xfrm>
              <a:off x="0" y="241766"/>
              <a:ext cx="1843" cy="27995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グループ化 129"/>
          <p:cNvGrpSpPr/>
          <p:nvPr/>
        </p:nvGrpSpPr>
        <p:grpSpPr>
          <a:xfrm rot="16200000">
            <a:off x="3547855" y="4693288"/>
            <a:ext cx="102500" cy="517605"/>
            <a:chOff x="0" y="0"/>
            <a:chExt cx="104775" cy="521724"/>
          </a:xfrm>
        </p:grpSpPr>
        <p:sp>
          <p:nvSpPr>
            <p:cNvPr id="131" name="フローチャート : 論理積ゲート 21"/>
            <p:cNvSpPr/>
            <p:nvPr/>
          </p:nvSpPr>
          <p:spPr>
            <a:xfrm>
              <a:off x="0" y="0"/>
              <a:ext cx="104775" cy="95865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32" name="フローチャート : 論理積ゲート 22"/>
            <p:cNvSpPr/>
            <p:nvPr/>
          </p:nvSpPr>
          <p:spPr>
            <a:xfrm>
              <a:off x="0" y="98585"/>
              <a:ext cx="104775" cy="97972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33" name="フローチャート : 論理積ゲート 23"/>
            <p:cNvSpPr/>
            <p:nvPr/>
          </p:nvSpPr>
          <p:spPr>
            <a:xfrm>
              <a:off x="0" y="193834"/>
              <a:ext cx="104775" cy="95863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34" name="直線コネクタ 133"/>
            <p:cNvCxnSpPr>
              <a:stCxn id="133" idx="1"/>
            </p:cNvCxnSpPr>
            <p:nvPr/>
          </p:nvCxnSpPr>
          <p:spPr>
            <a:xfrm>
              <a:off x="0" y="241766"/>
              <a:ext cx="1843" cy="27995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/>
          <p:cNvGrpSpPr/>
          <p:nvPr/>
        </p:nvGrpSpPr>
        <p:grpSpPr>
          <a:xfrm flipH="1">
            <a:off x="3854605" y="4892338"/>
            <a:ext cx="404739" cy="111150"/>
            <a:chOff x="8414390" y="4816078"/>
            <a:chExt cx="419800" cy="102501"/>
          </a:xfrm>
        </p:grpSpPr>
        <p:sp>
          <p:nvSpPr>
            <p:cNvPr id="137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38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39" name="直線コネクタ 138"/>
            <p:cNvCxnSpPr>
              <a:stCxn id="138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/>
          <p:cNvGrpSpPr/>
          <p:nvPr/>
        </p:nvGrpSpPr>
        <p:grpSpPr>
          <a:xfrm rot="16200000" flipH="1">
            <a:off x="3568801" y="4740420"/>
            <a:ext cx="404739" cy="111150"/>
            <a:chOff x="8414390" y="4816078"/>
            <a:chExt cx="419800" cy="102501"/>
          </a:xfrm>
        </p:grpSpPr>
        <p:sp>
          <p:nvSpPr>
            <p:cNvPr id="142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43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44" name="直線コネクタ 143"/>
            <p:cNvCxnSpPr>
              <a:stCxn id="143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グループ化 144"/>
          <p:cNvGrpSpPr/>
          <p:nvPr/>
        </p:nvGrpSpPr>
        <p:grpSpPr>
          <a:xfrm rot="16200000" flipH="1">
            <a:off x="4465469" y="2797470"/>
            <a:ext cx="404739" cy="111150"/>
            <a:chOff x="8414390" y="4816078"/>
            <a:chExt cx="419800" cy="102501"/>
          </a:xfrm>
        </p:grpSpPr>
        <p:sp>
          <p:nvSpPr>
            <p:cNvPr id="146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47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48" name="直線コネクタ 147"/>
            <p:cNvCxnSpPr>
              <a:stCxn id="147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グループ化 148"/>
          <p:cNvGrpSpPr/>
          <p:nvPr/>
        </p:nvGrpSpPr>
        <p:grpSpPr>
          <a:xfrm rot="10800000" flipH="1">
            <a:off x="4321279" y="2930581"/>
            <a:ext cx="404739" cy="111150"/>
            <a:chOff x="8414390" y="4816078"/>
            <a:chExt cx="419800" cy="102501"/>
          </a:xfrm>
        </p:grpSpPr>
        <p:sp>
          <p:nvSpPr>
            <p:cNvPr id="150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51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52" name="直線コネクタ 151"/>
            <p:cNvCxnSpPr>
              <a:stCxn id="151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グループ化 152"/>
          <p:cNvGrpSpPr/>
          <p:nvPr/>
        </p:nvGrpSpPr>
        <p:grpSpPr>
          <a:xfrm rot="5400000" flipH="1">
            <a:off x="2008442" y="2744554"/>
            <a:ext cx="404739" cy="111150"/>
            <a:chOff x="8414390" y="4816078"/>
            <a:chExt cx="419800" cy="102501"/>
          </a:xfrm>
        </p:grpSpPr>
        <p:sp>
          <p:nvSpPr>
            <p:cNvPr id="154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55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56" name="直線コネクタ 155"/>
            <p:cNvCxnSpPr>
              <a:stCxn id="155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グループ化 156"/>
          <p:cNvGrpSpPr/>
          <p:nvPr/>
        </p:nvGrpSpPr>
        <p:grpSpPr>
          <a:xfrm rot="10800000" flipH="1">
            <a:off x="1834278" y="2596989"/>
            <a:ext cx="404739" cy="111150"/>
            <a:chOff x="8414390" y="4816078"/>
            <a:chExt cx="419800" cy="102501"/>
          </a:xfrm>
        </p:grpSpPr>
        <p:sp>
          <p:nvSpPr>
            <p:cNvPr id="158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59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60" name="直線コネクタ 159"/>
            <p:cNvCxnSpPr>
              <a:stCxn id="159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1" name="グループ化 160"/>
          <p:cNvGrpSpPr/>
          <p:nvPr/>
        </p:nvGrpSpPr>
        <p:grpSpPr>
          <a:xfrm rot="5400000" flipH="1">
            <a:off x="1140680" y="4753723"/>
            <a:ext cx="404739" cy="111150"/>
            <a:chOff x="8414390" y="4816078"/>
            <a:chExt cx="419800" cy="102501"/>
          </a:xfrm>
        </p:grpSpPr>
        <p:sp>
          <p:nvSpPr>
            <p:cNvPr id="162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63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64" name="直線コネクタ 163"/>
            <p:cNvCxnSpPr>
              <a:stCxn id="163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グループ化 164"/>
          <p:cNvGrpSpPr/>
          <p:nvPr/>
        </p:nvGrpSpPr>
        <p:grpSpPr>
          <a:xfrm flipH="1">
            <a:off x="1282030" y="4606836"/>
            <a:ext cx="404739" cy="111150"/>
            <a:chOff x="8414390" y="4816078"/>
            <a:chExt cx="419800" cy="102501"/>
          </a:xfrm>
        </p:grpSpPr>
        <p:sp>
          <p:nvSpPr>
            <p:cNvPr id="166" name="フローチャート : 論理積ゲート 22"/>
            <p:cNvSpPr/>
            <p:nvPr/>
          </p:nvSpPr>
          <p:spPr>
            <a:xfrm rot="16200000">
              <a:off x="8411740" y="4818729"/>
              <a:ext cx="102500" cy="97199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67" name="フローチャート : 論理積ゲート 23"/>
            <p:cNvSpPr/>
            <p:nvPr/>
          </p:nvSpPr>
          <p:spPr>
            <a:xfrm rot="16200000">
              <a:off x="8505191" y="4819775"/>
              <a:ext cx="102500" cy="95106"/>
            </a:xfrm>
            <a:prstGeom prst="flowChartDelay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68" name="直線コネクタ 167"/>
            <p:cNvCxnSpPr>
              <a:stCxn id="167" idx="1"/>
            </p:cNvCxnSpPr>
            <p:nvPr/>
          </p:nvCxnSpPr>
          <p:spPr>
            <a:xfrm rot="16200000">
              <a:off x="8694414" y="4778803"/>
              <a:ext cx="1803" cy="2777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639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220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2024-09-21T02:35:37Z</dcterms:created>
  <dcterms:modified xsi:type="dcterms:W3CDTF">2024-09-21T02:35:37Z</dcterms:modified>
</cp:coreProperties>
</file>